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61" r:id="rId2"/>
    <p:sldId id="338" r:id="rId3"/>
    <p:sldId id="353" r:id="rId4"/>
    <p:sldId id="348" r:id="rId5"/>
    <p:sldId id="337" r:id="rId6"/>
    <p:sldId id="273" r:id="rId7"/>
    <p:sldId id="265" r:id="rId8"/>
    <p:sldId id="267" r:id="rId9"/>
    <p:sldId id="258" r:id="rId10"/>
    <p:sldId id="264" r:id="rId11"/>
    <p:sldId id="269" r:id="rId12"/>
    <p:sldId id="270" r:id="rId13"/>
    <p:sldId id="274" r:id="rId14"/>
    <p:sldId id="271" r:id="rId15"/>
    <p:sldId id="276" r:id="rId16"/>
    <p:sldId id="278" r:id="rId17"/>
    <p:sldId id="277" r:id="rId18"/>
    <p:sldId id="279" r:id="rId19"/>
    <p:sldId id="272" r:id="rId20"/>
    <p:sldId id="280" r:id="rId21"/>
    <p:sldId id="282" r:id="rId22"/>
    <p:sldId id="281" r:id="rId23"/>
    <p:sldId id="283" r:id="rId24"/>
    <p:sldId id="284" r:id="rId25"/>
    <p:sldId id="285" r:id="rId26"/>
    <p:sldId id="287" r:id="rId27"/>
    <p:sldId id="286" r:id="rId28"/>
    <p:sldId id="288" r:id="rId29"/>
    <p:sldId id="289" r:id="rId30"/>
    <p:sldId id="290" r:id="rId31"/>
    <p:sldId id="292" r:id="rId32"/>
    <p:sldId id="291" r:id="rId33"/>
    <p:sldId id="293" r:id="rId34"/>
    <p:sldId id="295" r:id="rId35"/>
    <p:sldId id="297" r:id="rId36"/>
    <p:sldId id="296" r:id="rId37"/>
    <p:sldId id="298" r:id="rId38"/>
    <p:sldId id="300" r:id="rId39"/>
    <p:sldId id="302" r:id="rId40"/>
    <p:sldId id="301" r:id="rId41"/>
    <p:sldId id="303" r:id="rId42"/>
    <p:sldId id="312" r:id="rId43"/>
    <p:sldId id="314" r:id="rId44"/>
    <p:sldId id="313" r:id="rId45"/>
    <p:sldId id="320" r:id="rId46"/>
    <p:sldId id="317" r:id="rId47"/>
    <p:sldId id="318" r:id="rId48"/>
    <p:sldId id="339" r:id="rId49"/>
    <p:sldId id="321" r:id="rId50"/>
    <p:sldId id="323" r:id="rId51"/>
    <p:sldId id="324" r:id="rId52"/>
    <p:sldId id="340" r:id="rId53"/>
    <p:sldId id="325" r:id="rId54"/>
    <p:sldId id="326" r:id="rId55"/>
    <p:sldId id="328" r:id="rId56"/>
    <p:sldId id="327" r:id="rId57"/>
    <p:sldId id="329" r:id="rId58"/>
    <p:sldId id="331" r:id="rId59"/>
    <p:sldId id="332" r:id="rId60"/>
    <p:sldId id="341" r:id="rId61"/>
    <p:sldId id="333" r:id="rId62"/>
    <p:sldId id="355" r:id="rId63"/>
    <p:sldId id="259" r:id="rId64"/>
    <p:sldId id="260" r:id="rId65"/>
    <p:sldId id="305" r:id="rId66"/>
    <p:sldId id="335" r:id="rId67"/>
    <p:sldId id="307" r:id="rId68"/>
    <p:sldId id="336" r:id="rId69"/>
    <p:sldId id="357" r:id="rId70"/>
    <p:sldId id="263" r:id="rId71"/>
    <p:sldId id="262" r:id="rId72"/>
    <p:sldId id="275" r:id="rId73"/>
    <p:sldId id="310" r:id="rId74"/>
    <p:sldId id="309" r:id="rId75"/>
    <p:sldId id="311" r:id="rId76"/>
    <p:sldId id="347" r:id="rId77"/>
    <p:sldId id="342" r:id="rId78"/>
    <p:sldId id="343" r:id="rId79"/>
    <p:sldId id="344" r:id="rId80"/>
    <p:sldId id="345" r:id="rId81"/>
    <p:sldId id="350" r:id="rId82"/>
    <p:sldId id="351" r:id="rId83"/>
    <p:sldId id="352" r:id="rId84"/>
    <p:sldId id="359" r:id="rId85"/>
    <p:sldId id="346" r:id="rId86"/>
    <p:sldId id="365" r:id="rId87"/>
    <p:sldId id="366" r:id="rId88"/>
    <p:sldId id="358" r:id="rId89"/>
  </p:sldIdLst>
  <p:sldSz cx="9144000" cy="5143500" type="screen16x9"/>
  <p:notesSz cx="6858000" cy="9144000"/>
  <p:custDataLst>
    <p:tags r:id="rId92"/>
  </p:custDataLst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C11"/>
    <a:srgbClr val="000000"/>
    <a:srgbClr val="008000"/>
    <a:srgbClr val="FFFFFF"/>
    <a:srgbClr val="E29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317" autoAdjust="0"/>
  </p:normalViewPr>
  <p:slideViewPr>
    <p:cSldViewPr snapToGrid="0">
      <p:cViewPr>
        <p:scale>
          <a:sx n="150" d="100"/>
          <a:sy n="150" d="100"/>
        </p:scale>
        <p:origin x="-320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tags" Target="tags/tag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E75AC-BE9E-47A2-A2A7-84E338C22D2F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DC646-07DD-4620-953C-B7928CA266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77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39490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10231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74972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18050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52633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1251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79529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42655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22103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5513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1815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65153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75111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7491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03068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29814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7220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9856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29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88212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12092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02240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5459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50806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58031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50065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69294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61437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03890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81954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39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731519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5098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77938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603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658383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066325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01536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864556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454473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735787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454473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49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947753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583168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069806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5831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47674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555930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385188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09149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21580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793069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79294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59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47225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60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79294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61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572021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63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0154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173343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64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257853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65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123401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66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219453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67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390173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68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101864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92307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59353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358968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011810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69899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583598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79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80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84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85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86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87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88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117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88051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C646-07DD-4620-953C-B7928CA26602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0603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2316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5097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3931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280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8567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2413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6787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3767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0748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906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8180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81218-423E-4287-B003-51D0BE4532D3}" type="datetimeFigureOut">
              <a:rPr lang="bg-BG" smtClean="0"/>
              <a:t>25.01.19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629CA-4F72-4822-BB93-2A94941871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715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microsoft.com/office/2007/relationships/hdphoto" Target="../media/hdphoto4.wdp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34.png"/><Relationship Id="rId5" Type="http://schemas.microsoft.com/office/2007/relationships/hdphoto" Target="../media/hdphoto5.wdp"/><Relationship Id="rId6" Type="http://schemas.openxmlformats.org/officeDocument/2006/relationships/image" Target="../media/image35.png"/><Relationship Id="rId7" Type="http://schemas.microsoft.com/office/2007/relationships/hdphoto" Target="../media/hdphoto6.wdp"/><Relationship Id="rId8" Type="http://schemas.openxmlformats.org/officeDocument/2006/relationships/image" Target="../media/image36.jpeg"/><Relationship Id="rId9" Type="http://schemas.microsoft.com/office/2007/relationships/hdphoto" Target="../media/hdphoto7.wdp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61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7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5" Type="http://schemas.openxmlformats.org/officeDocument/2006/relationships/image" Target="../media/image4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04.jpeg"/><Relationship Id="rId5" Type="http://schemas.microsoft.com/office/2007/relationships/hdphoto" Target="../media/hdphoto8.wdp"/><Relationship Id="rId6" Type="http://schemas.openxmlformats.org/officeDocument/2006/relationships/image" Target="../media/image105.png"/><Relationship Id="rId7" Type="http://schemas.microsoft.com/office/2007/relationships/hdphoto" Target="../media/hdphoto9.wdp"/><Relationship Id="rId8" Type="http://schemas.openxmlformats.org/officeDocument/2006/relationships/image" Target="../media/image106.png"/><Relationship Id="rId9" Type="http://schemas.microsoft.com/office/2007/relationships/hdphoto" Target="../media/hdphoto10.wdp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png"/><Relationship Id="rId5" Type="http://schemas.microsoft.com/office/2007/relationships/hdphoto" Target="../media/hdphoto11.wdp"/><Relationship Id="rId6" Type="http://schemas.openxmlformats.org/officeDocument/2006/relationships/image" Target="../media/image117.png"/><Relationship Id="rId7" Type="http://schemas.microsoft.com/office/2007/relationships/hdphoto" Target="../media/hdphoto12.wdp"/><Relationship Id="rId8" Type="http://schemas.openxmlformats.org/officeDocument/2006/relationships/image" Target="../media/image4.png"/><Relationship Id="rId9" Type="http://schemas.openxmlformats.org/officeDocument/2006/relationships/image" Target="../media/image118.png"/><Relationship Id="rId10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4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microsoft.com/office/2007/relationships/hdphoto" Target="../media/hdphoto14.wdp"/><Relationship Id="rId5" Type="http://schemas.openxmlformats.org/officeDocument/2006/relationships/image" Target="../media/image127.jpeg"/><Relationship Id="rId6" Type="http://schemas.microsoft.com/office/2007/relationships/hdphoto" Target="../media/hdphoto15.wdp"/><Relationship Id="rId7" Type="http://schemas.openxmlformats.org/officeDocument/2006/relationships/image" Target="../media/image128.png"/><Relationship Id="rId8" Type="http://schemas.microsoft.com/office/2007/relationships/hdphoto" Target="../media/hdphoto16.wdp"/><Relationship Id="rId9" Type="http://schemas.openxmlformats.org/officeDocument/2006/relationships/image" Target="../media/image129.png"/><Relationship Id="rId10" Type="http://schemas.microsoft.com/office/2007/relationships/hdphoto" Target="../media/hdphoto17.wdp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4.png"/><Relationship Id="rId5" Type="http://schemas.openxmlformats.org/officeDocument/2006/relationships/image" Target="../media/image132.jpeg"/><Relationship Id="rId6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37.png"/><Relationship Id="rId5" Type="http://schemas.microsoft.com/office/2007/relationships/hdphoto" Target="../media/hdphoto18.wdp"/><Relationship Id="rId6" Type="http://schemas.openxmlformats.org/officeDocument/2006/relationships/image" Target="../media/image138.png"/><Relationship Id="rId7" Type="http://schemas.microsoft.com/office/2007/relationships/hdphoto" Target="../media/hdphoto19.wdp"/><Relationship Id="rId8" Type="http://schemas.openxmlformats.org/officeDocument/2006/relationships/image" Target="../media/image4.png"/><Relationship Id="rId9" Type="http://schemas.openxmlformats.org/officeDocument/2006/relationships/image" Target="../media/image139.png"/><Relationship Id="rId10" Type="http://schemas.microsoft.com/office/2007/relationships/hdphoto" Target="../media/hdphoto20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4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46.png"/><Relationship Id="rId5" Type="http://schemas.microsoft.com/office/2007/relationships/hdphoto" Target="../media/hdphoto21.wdp"/><Relationship Id="rId6" Type="http://schemas.openxmlformats.org/officeDocument/2006/relationships/image" Target="../media/image147.png"/><Relationship Id="rId7" Type="http://schemas.microsoft.com/office/2007/relationships/hdphoto" Target="../media/hdphoto22.wdp"/><Relationship Id="rId8" Type="http://schemas.openxmlformats.org/officeDocument/2006/relationships/image" Target="../media/image4.png"/><Relationship Id="rId9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4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157.png"/><Relationship Id="rId5" Type="http://schemas.microsoft.com/office/2007/relationships/hdphoto" Target="../media/hdphoto23.wdp"/><Relationship Id="rId6" Type="http://schemas.openxmlformats.org/officeDocument/2006/relationships/image" Target="../media/image158.png"/><Relationship Id="rId7" Type="http://schemas.openxmlformats.org/officeDocument/2006/relationships/image" Target="../media/image4.png"/><Relationship Id="rId8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png"/><Relationship Id="rId5" Type="http://schemas.microsoft.com/office/2007/relationships/hdphoto" Target="../media/hdphoto24.wdp"/><Relationship Id="rId6" Type="http://schemas.openxmlformats.org/officeDocument/2006/relationships/image" Target="../media/image165.png"/><Relationship Id="rId7" Type="http://schemas.microsoft.com/office/2007/relationships/hdphoto" Target="../media/hdphoto25.wdp"/><Relationship Id="rId8" Type="http://schemas.openxmlformats.org/officeDocument/2006/relationships/image" Target="../media/image166.png"/><Relationship Id="rId9" Type="http://schemas.microsoft.com/office/2007/relationships/hdphoto" Target="../media/hdphoto26.wdp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4.png"/><Relationship Id="rId7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178.png"/><Relationship Id="rId5" Type="http://schemas.openxmlformats.org/officeDocument/2006/relationships/image" Target="../media/image4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4" Type="http://schemas.openxmlformats.org/officeDocument/2006/relationships/image" Target="../media/image18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4" Type="http://schemas.openxmlformats.org/officeDocument/2006/relationships/image" Target="../media/image187.png"/><Relationship Id="rId5" Type="http://schemas.microsoft.com/office/2007/relationships/hdphoto" Target="../media/hdphoto27.wdp"/><Relationship Id="rId6" Type="http://schemas.openxmlformats.org/officeDocument/2006/relationships/image" Target="../media/image188.png"/><Relationship Id="rId7" Type="http://schemas.microsoft.com/office/2007/relationships/hdphoto" Target="../media/hdphoto28.wdp"/><Relationship Id="rId8" Type="http://schemas.openxmlformats.org/officeDocument/2006/relationships/image" Target="../media/image4.png"/><Relationship Id="rId9" Type="http://schemas.openxmlformats.org/officeDocument/2006/relationships/image" Target="../media/image189.png"/><Relationship Id="rId10" Type="http://schemas.microsoft.com/office/2007/relationships/hdphoto" Target="../media/hdphoto29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4" Type="http://schemas.openxmlformats.org/officeDocument/2006/relationships/image" Target="../media/image4.png"/><Relationship Id="rId5" Type="http://schemas.openxmlformats.org/officeDocument/2006/relationships/image" Target="../media/image1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4" Type="http://schemas.openxmlformats.org/officeDocument/2006/relationships/image" Target="../media/image196.png"/><Relationship Id="rId5" Type="http://schemas.openxmlformats.org/officeDocument/2006/relationships/image" Target="../media/image4.png"/><Relationship Id="rId6" Type="http://schemas.openxmlformats.org/officeDocument/2006/relationships/image" Target="../media/image197.png"/><Relationship Id="rId7" Type="http://schemas.openxmlformats.org/officeDocument/2006/relationships/image" Target="../media/image19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4" Type="http://schemas.openxmlformats.org/officeDocument/2006/relationships/image" Target="../media/image4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4" Type="http://schemas.openxmlformats.org/officeDocument/2006/relationships/image" Target="../media/image4.png"/><Relationship Id="rId5" Type="http://schemas.openxmlformats.org/officeDocument/2006/relationships/image" Target="../media/image20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4" Type="http://schemas.openxmlformats.org/officeDocument/2006/relationships/image" Target="../media/image4.png"/><Relationship Id="rId5" Type="http://schemas.openxmlformats.org/officeDocument/2006/relationships/image" Target="../media/image20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4" Type="http://schemas.openxmlformats.org/officeDocument/2006/relationships/image" Target="../media/image4.png"/><Relationship Id="rId5" Type="http://schemas.openxmlformats.org/officeDocument/2006/relationships/image" Target="../media/image20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4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4" Type="http://schemas.openxmlformats.org/officeDocument/2006/relationships/image" Target="../media/image21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6.jpe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microsoft.com/office/2007/relationships/hdphoto" Target="../media/hdphoto1.wdp"/><Relationship Id="rId7" Type="http://schemas.openxmlformats.org/officeDocument/2006/relationships/image" Target="../media/image21.png"/><Relationship Id="rId8" Type="http://schemas.microsoft.com/office/2007/relationships/hdphoto" Target="../media/hdphoto2.wdp"/><Relationship Id="rId9" Type="http://schemas.openxmlformats.org/officeDocument/2006/relationships/image" Target="../media/image22.png"/><Relationship Id="rId1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Sales_001\Downloads\delfi-de-la-rua-152121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389" y="3657599"/>
            <a:ext cx="2990841" cy="333771"/>
          </a:xfrm>
          <a:prstGeom prst="rect">
            <a:avLst/>
          </a:prstGeom>
          <a:solidFill>
            <a:srgbClr val="008000">
              <a:alpha val="72941"/>
            </a:srgbClr>
          </a:solidFill>
        </p:spPr>
        <p:txBody>
          <a:bodyPr wrap="square">
            <a:spAutoFit/>
          </a:bodyPr>
          <a:lstStyle/>
          <a:p>
            <a:pPr algn="ctr"/>
            <a:endParaRPr lang="bg-BG" sz="1600" b="1" dirty="0">
              <a:solidFill>
                <a:schemeClr val="bg1"/>
              </a:solidFill>
              <a:latin typeface="Bahnschrift Light" panose="020B0502040204020203" pitchFamily="34" charset="0"/>
              <a:ea typeface="ヒラギノ角ゴ ProN W3" pitchFamily="2" charset="-128"/>
              <a:sym typeface="Gill Sans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" y="4261051"/>
            <a:ext cx="3751606" cy="338554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endParaRPr lang="bg-BG" sz="1600" b="1" dirty="0">
              <a:solidFill>
                <a:schemeClr val="bg1"/>
              </a:solidFill>
              <a:latin typeface="Bahnschrift Light" panose="020B0502040204020203" pitchFamily="34" charset="0"/>
              <a:ea typeface="ヒラギノ角ゴ ProN W3" pitchFamily="2" charset="-128"/>
              <a:sym typeface="Gill San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900" y="4234209"/>
            <a:ext cx="310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latin typeface="Helvetica"/>
              </a:rPr>
              <a:t>ПЪТУВАЙ ПО-ЕВТИНО</a:t>
            </a:r>
            <a:endParaRPr lang="bg-BG" b="1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773" y="3666596"/>
            <a:ext cx="25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latin typeface="Helvetica"/>
              </a:rPr>
              <a:t>КУПУВАЙ ПОВЕЧЕ</a:t>
            </a:r>
            <a:endParaRPr lang="bg-BG" b="1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29" name="Picture 3" descr="C:\Users\Sales_001\Desktop\dsk\wizz-car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566" y="339502"/>
            <a:ext cx="180776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467545" y="483518"/>
            <a:ext cx="3312368" cy="1041029"/>
            <a:chOff x="5638232" y="923729"/>
            <a:chExt cx="3057899" cy="961053"/>
          </a:xfrm>
        </p:grpSpPr>
        <p:sp>
          <p:nvSpPr>
            <p:cNvPr id="31" name="Rounded Rectangle 30"/>
            <p:cNvSpPr/>
            <p:nvPr/>
          </p:nvSpPr>
          <p:spPr>
            <a:xfrm>
              <a:off x="5638232" y="923729"/>
              <a:ext cx="3057899" cy="9610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 extrusionH="12700" contourW="6350">
              <a:bevelT/>
              <a:bevelB w="165100" prst="coolSlant"/>
              <a:contourClr>
                <a:schemeClr val="bg1">
                  <a:lumMod val="6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32" name="Picture 2" descr="C:\Users\Sales_001\Desktop\dsk\dsk-bg-logo_pn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69" y="1116929"/>
              <a:ext cx="2514079" cy="563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32"/>
          <p:cNvSpPr/>
          <p:nvPr/>
        </p:nvSpPr>
        <p:spPr>
          <a:xfrm>
            <a:off x="5447211" y="4261051"/>
            <a:ext cx="3696789" cy="338554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bg-BG" altLang="bg-BG" sz="1600" b="1" dirty="0" smtClean="0">
                <a:solidFill>
                  <a:schemeClr val="bg1"/>
                </a:solidFill>
                <a:latin typeface="Helvetica"/>
                <a:ea typeface="ヒラギノ角ゴ ProN W3" pitchFamily="2" charset="-128"/>
                <a:sym typeface="Gill Sans" charset="0"/>
              </a:rPr>
              <a:t>ПЕРИОД</a:t>
            </a:r>
            <a:r>
              <a:rPr lang="en-US" altLang="bg-BG" sz="1600" b="1" dirty="0" smtClean="0">
                <a:solidFill>
                  <a:schemeClr val="bg1"/>
                </a:solidFill>
                <a:latin typeface="Helvetica"/>
                <a:ea typeface="ヒラギノ角ゴ ProN W3" pitchFamily="2" charset="-128"/>
                <a:sym typeface="Gill Sans" charset="0"/>
              </a:rPr>
              <a:t> : 01.10.2018 – 31.12.2018 </a:t>
            </a:r>
            <a:endParaRPr lang="bg-BG" sz="1600" b="1" dirty="0">
              <a:solidFill>
                <a:schemeClr val="bg1"/>
              </a:solidFill>
              <a:latin typeface="Helvetica"/>
              <a:ea typeface="ヒラギノ角ゴ ProN W3" pitchFamily="2" charset="-128"/>
              <a:sym typeface="Gill Sans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65130" y="3678217"/>
            <a:ext cx="4597970" cy="338554"/>
          </a:xfrm>
          <a:prstGeom prst="rect">
            <a:avLst/>
          </a:prstGeom>
          <a:solidFill>
            <a:srgbClr val="008000">
              <a:alpha val="6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  <a:latin typeface="Helvetica"/>
                <a:ea typeface="ヒラギノ角ゴ ProN W3" pitchFamily="2" charset="-128"/>
                <a:sym typeface="Gill Sans" charset="0"/>
              </a:rPr>
              <a:t>ДИГИТАЛНА КАМПАНИЯ - ОТЧЕТ</a:t>
            </a:r>
            <a:endParaRPr lang="bg-BG" sz="1600" b="1" dirty="0">
              <a:solidFill>
                <a:schemeClr val="bg1"/>
              </a:solidFill>
              <a:latin typeface="Helvetica"/>
              <a:ea typeface="ヒラギノ角ゴ ProN W3" pitchFamily="2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0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80528" y="331994"/>
            <a:ext cx="9577064" cy="4835930"/>
            <a:chOff x="-180528" y="307571"/>
            <a:chExt cx="9577064" cy="4835930"/>
          </a:xfrm>
        </p:grpSpPr>
        <p:pic>
          <p:nvPicPr>
            <p:cNvPr id="5129" name="Picture 9" descr="C:\Users\Sales_001\Desktop\dsk\jon-tyson-478928-unsplash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80528" y="307571"/>
              <a:ext cx="4885488" cy="483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C:\Users\Sales_001\Desktop\dsk\jon-tyson-478928-unsplash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11048" y="307571"/>
              <a:ext cx="4885488" cy="4819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D:\Users\ACER\Desktop\DSK wizz\instagram dsk wizz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19" y="1131590"/>
            <a:ext cx="6607997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" name="TextBox 1"/>
          <p:cNvSpPr txBox="1"/>
          <p:nvPr/>
        </p:nvSpPr>
        <p:spPr>
          <a:xfrm>
            <a:off x="511851" y="4774168"/>
            <a:ext cx="396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Instagram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публикация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– # Woman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5520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2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7520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es_001\Downloads\la-so-512424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5280"/>
            <a:ext cx="9577064" cy="483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335280"/>
            <a:ext cx="9144000" cy="512189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5123" name="Picture 3" descr="D:\Users\ACER\Desktop\DSK wizz\screencapture-woman-bg-pazaruvaj-i-putuvaj-komo-italianskata-prikazka-koyato-da-si-podarite-oshte-sega-58228-html-2018-10-11-13_10_12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843558"/>
            <a:ext cx="2053977" cy="37925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Users\ACER\Desktop\DSK wizz\screencapture-woman-bg-pazaruvaj-i-putuvaj-komo-italianskata-prikazka-koyato-da-si-podarite-oshte-sega-58228-html-2018-10-11-13_10_12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3928" y="1491630"/>
            <a:ext cx="1230896" cy="293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Users\ACER\Desktop\DSK wizz\screencapture-woman-bg-pazaruvaj-i-putuvaj-komo-italianskata-prikazka-koyato-da-si-podarite-oshte-sega-58228-html-2018-10-11-13_10_12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8" y="1275606"/>
            <a:ext cx="1794808" cy="3012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Rectangle 2"/>
          <p:cNvSpPr/>
          <p:nvPr/>
        </p:nvSpPr>
        <p:spPr>
          <a:xfrm>
            <a:off x="76200" y="4835723"/>
            <a:ext cx="854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200" b="1" dirty="0">
                <a:solidFill>
                  <a:schemeClr val="bg1"/>
                </a:solidFill>
                <a:latin typeface="Helvetica"/>
              </a:rPr>
              <a:t>https://woman.bg/pazaruvaj--i-putuvaj/komo---italianskata-prikazka-koyato-da-si-podarite-oshte-sega.58228.html#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87700" y="627533"/>
            <a:ext cx="6066408" cy="444029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Комо – италианската приказка, която да си подарите още сега</a:t>
            </a:r>
            <a:r>
              <a:rPr lang="bg-B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!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r>
              <a:rPr lang="bg-B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Прочитания : 24 537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5220072" y="2427734"/>
            <a:ext cx="1656184" cy="936104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>
            <a:off x="2339752" y="2427734"/>
            <a:ext cx="1512168" cy="864096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73422" y="-20538"/>
            <a:ext cx="397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2 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691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ales_001\Desktop\dsk\ryan-stone-1178245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865" y="370390"/>
            <a:ext cx="9153865" cy="500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ACER\Desktop\DSK wizz\article 2 leading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708" y="841641"/>
            <a:ext cx="3427236" cy="38903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ACER\Desktop\DSK wizz\article 2 rosi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1260" y="657515"/>
            <a:ext cx="1909769" cy="393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lbow Connector 8"/>
          <p:cNvCxnSpPr/>
          <p:nvPr/>
        </p:nvCxnSpPr>
        <p:spPr>
          <a:xfrm>
            <a:off x="3804834" y="2324746"/>
            <a:ext cx="2567366" cy="1039092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TextBox 10"/>
          <p:cNvSpPr txBox="1"/>
          <p:nvPr/>
        </p:nvSpPr>
        <p:spPr>
          <a:xfrm>
            <a:off x="1698521" y="-20538"/>
            <a:ext cx="59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2</a:t>
            </a:r>
            <a:r>
              <a:rPr lang="bg-BG" b="1" dirty="0" smtClean="0">
                <a:latin typeface="Helvetica"/>
              </a:rPr>
              <a:t> 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7215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2050" name="Picture 2" descr="D:\Users\ACER\Desktop\woman article FB post 2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19489">
            <a:off x="179512" y="1275607"/>
            <a:ext cx="2592288" cy="314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ACER\Desktop\woman article FB post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05996">
            <a:off x="6300192" y="1278261"/>
            <a:ext cx="2520280" cy="31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Users\ACER\Desktop\DSK wizz\woman articles\2\obikoli sveta FB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499">
            <a:off x="3131840" y="1319758"/>
            <a:ext cx="2870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3" name="Rectangle 32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4" name="Rectangle 33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1" name="TextBox 30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104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2</a:t>
            </a:r>
            <a:endParaRPr lang="bg-BG" b="1" dirty="0">
              <a:latin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71134" y="4827450"/>
            <a:ext cx="196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40 638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9" name="TextBox 38"/>
          <p:cNvSpPr txBox="1"/>
          <p:nvPr/>
        </p:nvSpPr>
        <p:spPr>
          <a:xfrm>
            <a:off x="257468" y="603433"/>
            <a:ext cx="221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1" name="Rectangle 40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2" name="TextBox 41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56564" y="603433"/>
            <a:ext cx="2208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2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Rectangle 8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3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54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les_001\Desktop\dsk\nils-nedel-38668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503"/>
            <a:ext cx="9144000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358246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074" name="Picture 2" descr="D:\Users\ACER\Desktop\DSK wizz\woman articles\3\Article 3 woman long page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72124" y="699543"/>
            <a:ext cx="2183651" cy="3672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Users\ACER\Desktop\DSK wizz\woman articles\3\Article 3 woman long page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894896" y="1275606"/>
            <a:ext cx="135420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Users\ACER\Desktop\DSK wizz\woman articles\3\Article 3 woman long page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804248" y="1419622"/>
            <a:ext cx="123249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TextBox 14"/>
          <p:cNvSpPr txBox="1"/>
          <p:nvPr/>
        </p:nvSpPr>
        <p:spPr>
          <a:xfrm>
            <a:off x="492807" y="4876006"/>
            <a:ext cx="8778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https://woman.bg/pazaruvaj--i-putuvaj/novata-generatsiya-hora-koito-investirat-v-spomeni-a-ne-vuv-veshti.58320.html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9400" y="602133"/>
            <a:ext cx="6388100" cy="479748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400" b="1" dirty="0">
                <a:latin typeface="Helvetica"/>
              </a:rPr>
              <a:t>Новата генерация хора, които инвестират в спомени, а не във вещи</a:t>
            </a:r>
            <a:r>
              <a:rPr lang="bg-BG" sz="1400" b="1" dirty="0" smtClean="0">
                <a:latin typeface="Helvetica"/>
              </a:rPr>
              <a:t>!</a:t>
            </a:r>
            <a:endParaRPr lang="en-US" sz="1400" b="1" dirty="0" smtClean="0">
              <a:latin typeface="Helvetica"/>
            </a:endParaRPr>
          </a:p>
          <a:p>
            <a:r>
              <a:rPr lang="bg-BG" sz="1400" b="1" dirty="0" smtClean="0">
                <a:latin typeface="Helvetica"/>
              </a:rPr>
              <a:t>Прочитания : 20 676</a:t>
            </a:r>
            <a:endParaRPr lang="en-US" sz="1400" b="1" dirty="0">
              <a:latin typeface="Helvetica"/>
            </a:endParaRPr>
          </a:p>
        </p:txBody>
      </p:sp>
      <p:cxnSp>
        <p:nvCxnSpPr>
          <p:cNvPr id="17" name="Elbow Connector 16"/>
          <p:cNvCxnSpPr/>
          <p:nvPr/>
        </p:nvCxnSpPr>
        <p:spPr>
          <a:xfrm>
            <a:off x="5364088" y="2499742"/>
            <a:ext cx="1440160" cy="792088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>
            <a:off x="2446474" y="2458585"/>
            <a:ext cx="1333438" cy="833245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73422" y="-20538"/>
            <a:ext cx="397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3 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9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les_001\Desktop\dsk\ross-parmly-25230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82555"/>
            <a:ext cx="9144000" cy="49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58246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2050" name="Picture 2" descr="D:\Users\ACER\Desktop\DSK wizz\woman articles\3\DSK woman article 3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86" y="884211"/>
            <a:ext cx="3267474" cy="35309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ACER\Desktop\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5" y="921996"/>
            <a:ext cx="1872208" cy="3547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Elbow Connector 11"/>
          <p:cNvCxnSpPr/>
          <p:nvPr/>
        </p:nvCxnSpPr>
        <p:spPr>
          <a:xfrm>
            <a:off x="3910084" y="2333767"/>
            <a:ext cx="2333767" cy="1044054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Rectangle 14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6" name="TextBox 15"/>
          <p:cNvSpPr txBox="1"/>
          <p:nvPr/>
        </p:nvSpPr>
        <p:spPr>
          <a:xfrm>
            <a:off x="1723921" y="-20538"/>
            <a:ext cx="59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3</a:t>
            </a:r>
            <a:r>
              <a:rPr lang="bg-BG" b="1" dirty="0" smtClean="0">
                <a:latin typeface="Helvetica"/>
              </a:rPr>
              <a:t> 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365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6" name="Picture 2" descr="D:\Users\ACER\Desktop\DSK wizz\woman articles\3\Fb novini 3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6601">
            <a:off x="6182664" y="1433361"/>
            <a:ext cx="2494612" cy="283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Users\ACER\Desktop\DSK wizz\woman articles\3\FB woman 3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56274">
            <a:off x="323528" y="1347613"/>
            <a:ext cx="2348384" cy="286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ACER\Desktop\DSK wizz\woman articles\3\дскобиколисветаснас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59249">
            <a:off x="3080739" y="1650251"/>
            <a:ext cx="2571750" cy="274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7" name="Rectangle 36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8" name="Rectangle 37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1" name="TextBox 20"/>
          <p:cNvSpPr txBox="1"/>
          <p:nvPr/>
        </p:nvSpPr>
        <p:spPr>
          <a:xfrm>
            <a:off x="27231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3</a:t>
            </a:r>
            <a:endParaRPr lang="bg-BG" b="1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1134" y="4827450"/>
            <a:ext cx="2127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72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703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6" name="TextBox 45"/>
          <p:cNvSpPr txBox="1"/>
          <p:nvPr/>
        </p:nvSpPr>
        <p:spPr>
          <a:xfrm>
            <a:off x="257468" y="603433"/>
            <a:ext cx="23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8" name="Rectangle 47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9" name="TextBox 48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56564" y="603433"/>
            <a:ext cx="215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7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ales_001\Desktop\dsk\lalo-hernandez-97256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6166"/>
            <a:ext cx="9144000" cy="479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ACER\Desktop\DSK wizz\woman articles\3\instagram article 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83518"/>
            <a:ext cx="2725536" cy="3888432"/>
          </a:xfrm>
          <a:prstGeom prst="roundRect">
            <a:avLst>
              <a:gd name="adj" fmla="val 615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Rectangle 8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TextBox 9"/>
          <p:cNvSpPr txBox="1"/>
          <p:nvPr/>
        </p:nvSpPr>
        <p:spPr>
          <a:xfrm>
            <a:off x="511851" y="4774168"/>
            <a:ext cx="424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Instagram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комуникация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– # Woman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3148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ales_001\Downloads\slava-bowman-161206-unsplash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41929"/>
            <a:ext cx="9144000" cy="480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0" y="352202"/>
            <a:ext cx="9144000" cy="4803998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1615476" y="2209174"/>
            <a:ext cx="6660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Конвертиране на потребители в клиенти.</a:t>
            </a:r>
            <a:endParaRPr lang="bg-BG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5476" y="1066062"/>
            <a:ext cx="5242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Достигане </a:t>
            </a:r>
            <a:r>
              <a:rPr 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д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о широк кръг потребители и популяризиране на продукта.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</a:t>
            </a:r>
            <a:endParaRPr lang="bg-BG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5476" y="1589153"/>
            <a:ext cx="6156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Повишаване на информираността на потребителите за всички детайли на продукта.</a:t>
            </a:r>
            <a:endParaRPr lang="bg-BG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-83976" y="1246673"/>
            <a:ext cx="1429729" cy="1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2359" y="4045381"/>
            <a:ext cx="12316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flipV="1">
            <a:off x="3060440" y="3125757"/>
            <a:ext cx="3107095" cy="302180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7" name="TextBox 36"/>
          <p:cNvSpPr txBox="1"/>
          <p:nvPr/>
        </p:nvSpPr>
        <p:spPr>
          <a:xfrm>
            <a:off x="3452804" y="3108042"/>
            <a:ext cx="2322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600" b="1" dirty="0" smtClean="0">
                <a:solidFill>
                  <a:schemeClr val="bg1"/>
                </a:solidFill>
              </a:rPr>
              <a:t>ПОСТИГАНЕ НА ЦЕЛИТЕ:</a:t>
            </a:r>
            <a:endParaRPr lang="bg-BG" sz="1600" dirty="0"/>
          </a:p>
        </p:txBody>
      </p:sp>
      <p:sp>
        <p:nvSpPr>
          <p:cNvPr id="39" name="Rectangle 38"/>
          <p:cNvSpPr/>
          <p:nvPr/>
        </p:nvSpPr>
        <p:spPr>
          <a:xfrm flipV="1">
            <a:off x="3060440" y="569168"/>
            <a:ext cx="3107095" cy="302180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TextBox 3"/>
          <p:cNvSpPr txBox="1"/>
          <p:nvPr/>
        </p:nvSpPr>
        <p:spPr>
          <a:xfrm>
            <a:off x="3235750" y="567841"/>
            <a:ext cx="2672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  <a:latin typeface="Helvetica"/>
                <a:ea typeface="ヒラギノ角ゴ ProN W3" pitchFamily="2" charset="-128"/>
              </a:rPr>
              <a:t>ЦЕЛИ НА КАМПАНИЯТА</a:t>
            </a:r>
            <a:endParaRPr lang="bg-BG" sz="1600" b="1" dirty="0">
              <a:solidFill>
                <a:schemeClr val="bg1"/>
              </a:solidFill>
              <a:latin typeface="Helvetica"/>
              <a:ea typeface="ヒラギノ角ゴ ProN W3" pitchFamily="2" charset="-12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62129" y="3636758"/>
            <a:ext cx="6240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Заложихме на стратегия</a:t>
            </a:r>
            <a:r>
              <a:rPr 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, включваща медии с широка и разнообразна 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аудитория,</a:t>
            </a:r>
            <a:r>
              <a:rPr 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като достигнахме </a:t>
            </a:r>
            <a:r>
              <a:rPr 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до различните целеви групи чрез 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различни послания</a:t>
            </a:r>
            <a:r>
              <a:rPr 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, 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насочени към съответните </a:t>
            </a:r>
            <a:r>
              <a:rPr 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аудитории.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-83976" y="2360647"/>
            <a:ext cx="1429729" cy="1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-83976" y="1822320"/>
            <a:ext cx="1429729" cy="1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99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4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610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les_001\Downloads\chris-lawton-154388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1772"/>
            <a:ext cx="9360000" cy="48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339502"/>
            <a:ext cx="9144000" cy="4896544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2050" name="Picture 2" descr="D:\Users\ACER\Desktop\DSK wizz\woman articles\4\Article 4 wo,man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131590"/>
            <a:ext cx="2520280" cy="33049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Users\ACER\Desktop\DSK wizz\woman articles\4\Article 4 wo,man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23928" y="1923678"/>
            <a:ext cx="1584176" cy="24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Users\ACER\Desktop\DSK wizz\woman articles\4\Article 4 wo,man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020272" y="2067694"/>
            <a:ext cx="1800200" cy="2278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3347864" y="627533"/>
            <a:ext cx="5832648" cy="494035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Helvetica"/>
              </a:rPr>
              <a:t>Рецепта за щастие: Есенен уикенд по </a:t>
            </a:r>
            <a:r>
              <a:rPr lang="ru-RU" sz="1400" b="1" dirty="0" smtClean="0">
                <a:latin typeface="Helvetica"/>
              </a:rPr>
              <a:t>женски</a:t>
            </a:r>
          </a:p>
          <a:p>
            <a:r>
              <a:rPr lang="ru-RU" sz="1400" b="1" dirty="0" smtClean="0">
                <a:latin typeface="Helvetica"/>
              </a:rPr>
              <a:t>Прочитания : 13 152</a:t>
            </a:r>
            <a:endParaRPr lang="ru-RU" sz="1400" b="1" dirty="0">
              <a:latin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3900" y="4823767"/>
            <a:ext cx="7196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://woman.bg/pazaruvaj--i-putuvaj/retsepta-za-shtastie-esenen-uikend-po-zhenski.58453.html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cxnSp>
        <p:nvCxnSpPr>
          <p:cNvPr id="14" name="Elbow Connector 13"/>
          <p:cNvCxnSpPr/>
          <p:nvPr/>
        </p:nvCxnSpPr>
        <p:spPr>
          <a:xfrm>
            <a:off x="5652120" y="2499742"/>
            <a:ext cx="1440160" cy="792088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2654490" y="2449773"/>
            <a:ext cx="1125422" cy="842057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46422" y="-20538"/>
            <a:ext cx="397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4</a:t>
            </a:r>
            <a:r>
              <a:rPr lang="en-US" b="1" dirty="0" smtClean="0">
                <a:latin typeface="Helvetica"/>
              </a:rPr>
              <a:t> 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9996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les_001\Downloads\timothy-eberly-389190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347241"/>
            <a:ext cx="9324528" cy="479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347241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026" name="Picture 2" descr="D:\Users\ACER\Desktop\DSK wizz\woman articles\4\DSK wizz article 4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843558"/>
            <a:ext cx="2592288" cy="33884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ACER\Desktop\rosi 44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987574"/>
            <a:ext cx="1494700" cy="3184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Elbow Connector 7"/>
          <p:cNvCxnSpPr/>
          <p:nvPr/>
        </p:nvCxnSpPr>
        <p:spPr>
          <a:xfrm>
            <a:off x="3635896" y="2324746"/>
            <a:ext cx="2567366" cy="1039092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1723921" y="-20538"/>
            <a:ext cx="59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4 </a:t>
            </a:r>
            <a:r>
              <a:rPr lang="bg-BG" b="1" dirty="0" smtClean="0">
                <a:latin typeface="Helvetica"/>
              </a:rPr>
              <a:t>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855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9" name="Picture 2" descr="D:\Users\ACER\Desktop\DSK wizz\woman articles\4\FB novini 4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9042">
            <a:off x="6297756" y="1479119"/>
            <a:ext cx="2357050" cy="273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Users\ACER\Desktop\DSK wizz\woman articles\4\FB woman 4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32881">
            <a:off x="338068" y="1347614"/>
            <a:ext cx="253189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ACER\Desktop\DSK wizz\woman articles\4\obikoli 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7882">
            <a:off x="3274334" y="1552931"/>
            <a:ext cx="2521893" cy="287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8" name="Rectangle 37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9" name="Rectangle 38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1" name="TextBox 20"/>
          <p:cNvSpPr txBox="1"/>
          <p:nvPr/>
        </p:nvSpPr>
        <p:spPr>
          <a:xfrm>
            <a:off x="26088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4</a:t>
            </a:r>
            <a:endParaRPr lang="bg-BG" b="1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1134" y="4827450"/>
            <a:ext cx="200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61 828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6" name="TextBox 45"/>
          <p:cNvSpPr txBox="1"/>
          <p:nvPr/>
        </p:nvSpPr>
        <p:spPr>
          <a:xfrm>
            <a:off x="257468" y="603433"/>
            <a:ext cx="2358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8" name="Rectangle 47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9" name="TextBox 48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56564" y="603433"/>
            <a:ext cx="210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3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les_001\Desktop\dsk\lalo-hernandez-97256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6166"/>
            <a:ext cx="9144000" cy="479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Rectangle 8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TextBox 9"/>
          <p:cNvSpPr txBox="1"/>
          <p:nvPr/>
        </p:nvSpPr>
        <p:spPr>
          <a:xfrm>
            <a:off x="511851" y="4774168"/>
            <a:ext cx="402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Instagram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публикация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– # Woman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5122" name="Picture 2" descr="D:\Users\ACER\Desktop\DSK wizz\woman articles\4\instagram article 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11510"/>
            <a:ext cx="3024336" cy="4095115"/>
          </a:xfrm>
          <a:prstGeom prst="roundRect">
            <a:avLst>
              <a:gd name="adj" fmla="val 160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4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5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3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Sales_001\Desktop\dsk\davide-ragusa-405374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348343"/>
            <a:ext cx="9252520" cy="47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339502"/>
            <a:ext cx="9144000" cy="4896544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8194" name="Picture 2" descr="D:\Users\ACER\Desktop\DSK wizz\woman articles\5\screencapture-woman-bg-pazaruvaj-i-putuvaj-sitsiliya-moya-lyubov-58557-html-2018-11-05-11_55_47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843558"/>
            <a:ext cx="2160240" cy="36847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Users\ACER\Desktop\DSK wizz\woman articles\5\screencapture-woman-bg-pazaruvaj-i-putuvaj-sitsiliya-moya-lyubov-58557-html-2018-11-05-11_55_47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1419622"/>
            <a:ext cx="1426156" cy="298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Users\ACER\Desktop\DSK wizz\woman articles\5\screencapture-woman-bg-pazaruvaj-i-putuvaj-sitsiliya-moya-lyubov-58557-html-2018-11-05-11_55_47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296" y="1851670"/>
            <a:ext cx="1470132" cy="2385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3347864" y="627534"/>
            <a:ext cx="5832648" cy="50832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Helvetica"/>
              </a:rPr>
              <a:t>Сицилия, моя любов</a:t>
            </a:r>
            <a:r>
              <a:rPr lang="ru-RU" sz="1400" b="1" dirty="0" smtClean="0">
                <a:latin typeface="Helvetica"/>
              </a:rPr>
              <a:t>!</a:t>
            </a:r>
          </a:p>
          <a:p>
            <a:r>
              <a:rPr lang="ru-RU" sz="1400" b="1" dirty="0" smtClean="0">
                <a:latin typeface="Helvetica"/>
              </a:rPr>
              <a:t>Прочитания :  14 819</a:t>
            </a:r>
            <a:endParaRPr lang="en-US" sz="1400" b="1" dirty="0">
              <a:latin typeface="Helvetica"/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5652120" y="2499742"/>
            <a:ext cx="1440160" cy="792088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2446474" y="2458585"/>
            <a:ext cx="1333438" cy="833245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48854" y="4824893"/>
            <a:ext cx="724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https://woman.bg/pazaruvaj--i-putuvaj/sitsiliya-moya-lyubov.58557.html</a:t>
            </a:r>
            <a:endParaRPr lang="bg-BG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73422" y="-20538"/>
            <a:ext cx="397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5</a:t>
            </a:r>
            <a:r>
              <a:rPr lang="en-US" b="1" dirty="0" smtClean="0">
                <a:latin typeface="Helvetica"/>
              </a:rPr>
              <a:t> 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002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les_001\Desktop\dsk\ingo-hamm-549545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9229"/>
            <a:ext cx="9152784" cy="47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1704" y="339502"/>
            <a:ext cx="9144000" cy="4896544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074" name="Picture 2" descr="D:\Users\ACER\Desktop\sicilia ss woma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843558"/>
            <a:ext cx="3168352" cy="34511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ACER\Desktop\cveti 5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1131590"/>
            <a:ext cx="1439800" cy="2902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Elbow Connector 11"/>
          <p:cNvCxnSpPr/>
          <p:nvPr/>
        </p:nvCxnSpPr>
        <p:spPr>
          <a:xfrm>
            <a:off x="3635896" y="2324746"/>
            <a:ext cx="2567366" cy="1039092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Rectangle 14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7" name="TextBox 16"/>
          <p:cNvSpPr txBox="1"/>
          <p:nvPr/>
        </p:nvSpPr>
        <p:spPr>
          <a:xfrm>
            <a:off x="1711221" y="-20538"/>
            <a:ext cx="59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5 </a:t>
            </a:r>
            <a:r>
              <a:rPr lang="bg-BG" b="1" dirty="0" smtClean="0">
                <a:latin typeface="Helvetica"/>
              </a:rPr>
              <a:t>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3550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3" name="Rectangle 22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4" name="Rectangle 23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026" name="Picture 2" descr="D:\Users\ACER\Desktop\DSK wizz\woman articles\5\fb 5 novini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30231">
            <a:off x="6244092" y="1243275"/>
            <a:ext cx="2648388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ACER\Desktop\DSK wizz\woman articles\5\fb 5 woman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53130">
            <a:off x="243166" y="1260335"/>
            <a:ext cx="2672650" cy="29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ACER\Desktop\DSK wizz\woman articles\5\сицилия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851670"/>
            <a:ext cx="2368693" cy="278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6" name="TextBox 35"/>
          <p:cNvSpPr txBox="1"/>
          <p:nvPr/>
        </p:nvSpPr>
        <p:spPr>
          <a:xfrm>
            <a:off x="25834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5</a:t>
            </a:r>
            <a:endParaRPr lang="bg-BG" b="1" dirty="0">
              <a:latin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71134" y="4827450"/>
            <a:ext cx="2056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80 373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4" name="TextBox 43"/>
          <p:cNvSpPr txBox="1"/>
          <p:nvPr/>
        </p:nvSpPr>
        <p:spPr>
          <a:xfrm>
            <a:off x="257468" y="603433"/>
            <a:ext cx="2384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6" name="Rectangle 45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7" name="TextBox 46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56564" y="603433"/>
            <a:ext cx="218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2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ales_001\Desktop\dsk\lalo-hernandez-97256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6166"/>
            <a:ext cx="9144000" cy="479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ACER\Desktop\DSK wizz\woman articles\5\instagram article 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57702"/>
            <a:ext cx="3168352" cy="4258264"/>
          </a:xfrm>
          <a:prstGeom prst="roundRect">
            <a:avLst>
              <a:gd name="adj" fmla="val 152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511851" y="4774168"/>
            <a:ext cx="433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Instagram communication – # Woman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8959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les_001\Downloads\rawpixel-755616-unsplas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2"/>
          <a:stretch/>
        </p:blipFill>
        <p:spPr bwMode="auto">
          <a:xfrm>
            <a:off x="-88134" y="336369"/>
            <a:ext cx="9458056" cy="480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339502"/>
            <a:ext cx="5458408" cy="480399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0" y="339502"/>
            <a:ext cx="4805265" cy="4803998"/>
          </a:xfrm>
          <a:prstGeom prst="rect">
            <a:avLst/>
          </a:prstGeom>
          <a:solidFill>
            <a:srgbClr val="FF00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" name="TextBox 1"/>
          <p:cNvSpPr txBox="1"/>
          <p:nvPr/>
        </p:nvSpPr>
        <p:spPr>
          <a:xfrm>
            <a:off x="354563" y="671804"/>
            <a:ext cx="407747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Таргет </a:t>
            </a:r>
            <a:r>
              <a:rPr lang="mr-IN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–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Жени</a:t>
            </a:r>
          </a:p>
          <a:p>
            <a:pPr marL="285750" indent="-285750">
              <a:buFont typeface="Wingdings" charset="2"/>
              <a:buChar char="§"/>
            </a:pP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Сайт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- 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Woman.bg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Основен подход: Авторки блог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Различни активности включващи транзакции с картата на DSK Wizz Air и ползите от нея, бяха представени в тематични авторки материали. </a:t>
            </a:r>
          </a:p>
          <a:p>
            <a:pPr marL="285750" indent="-285750">
              <a:buFont typeface="Wingdings" charset="2"/>
              <a:buChar char="§"/>
            </a:pP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Авторите </a:t>
            </a:r>
            <a:r>
              <a:rPr 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точно в целта: 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активно работещи, пътуващи </a:t>
            </a:r>
            <a:r>
              <a:rPr 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и много 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пазаруващи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1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79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6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539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Sales_001\Desktop\dsk\tristan-colangelo-22127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969"/>
            <a:ext cx="9172800" cy="480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339969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027" name="Picture 3" descr="D:\Users\ACER\Desktop\dsk wizz 6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275606"/>
            <a:ext cx="2697695" cy="31152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Users\ACER\Desktop\dsk wizz 6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296" y="1923678"/>
            <a:ext cx="1508512" cy="2150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1" name="Picture 3" descr="D:\Users\ACER\Desktop\dsk wizz 6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8" y="1707654"/>
            <a:ext cx="1668597" cy="24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3347864" y="627533"/>
            <a:ext cx="5832648" cy="501179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400" b="1" dirty="0">
                <a:latin typeface="Helvetica"/>
              </a:rPr>
              <a:t>Когато неделните палачинки се окажат билет за Париж</a:t>
            </a:r>
            <a:r>
              <a:rPr lang="bg-BG" sz="1400" b="1" dirty="0" smtClean="0">
                <a:latin typeface="Helvetica"/>
              </a:rPr>
              <a:t>!</a:t>
            </a:r>
            <a:endParaRPr lang="en-US" sz="1400" b="1" dirty="0">
              <a:latin typeface="Helvetica"/>
            </a:endParaRPr>
          </a:p>
          <a:p>
            <a:r>
              <a:rPr lang="bg-BG" sz="1400" b="1" dirty="0" smtClean="0">
                <a:latin typeface="Helvetica"/>
              </a:rPr>
              <a:t>Прочитания : 15 607</a:t>
            </a:r>
            <a:endParaRPr lang="en-US" sz="1400" b="1" dirty="0" smtClean="0">
              <a:latin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796" y="4803998"/>
            <a:ext cx="8244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://woman.bg/pazaruvaj--i-putuvaj/kogato-nedelnite-palachinki-se-okazhat-bilet-za-parizh.58660.html</a:t>
            </a: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6012160" y="2499742"/>
            <a:ext cx="1296144" cy="792088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2699792" y="2499742"/>
            <a:ext cx="1296144" cy="792088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06722" y="-20538"/>
            <a:ext cx="397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6</a:t>
            </a:r>
            <a:r>
              <a:rPr lang="en-US" b="1" dirty="0" smtClean="0">
                <a:latin typeface="Helvetica"/>
              </a:rPr>
              <a:t> 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8016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ales_001\Desktop\dsk\chris-coudron-133542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502"/>
            <a:ext cx="9177168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ACER\Desktop\wizz article 6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843558"/>
            <a:ext cx="3275740" cy="3384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ACER\Desktop\article 6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059582"/>
            <a:ext cx="1888889" cy="3198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lbow Connector 10"/>
          <p:cNvCxnSpPr/>
          <p:nvPr/>
        </p:nvCxnSpPr>
        <p:spPr>
          <a:xfrm>
            <a:off x="3324314" y="2281727"/>
            <a:ext cx="2878948" cy="1082111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TextBox 14"/>
          <p:cNvSpPr txBox="1"/>
          <p:nvPr/>
        </p:nvSpPr>
        <p:spPr>
          <a:xfrm>
            <a:off x="1762021" y="-20538"/>
            <a:ext cx="59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6 </a:t>
            </a:r>
            <a:r>
              <a:rPr lang="bg-BG" b="1" dirty="0" smtClean="0">
                <a:latin typeface="Helvetica"/>
              </a:rPr>
              <a:t>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5047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2050" name="Picture 2" descr="D:\Users\ACER\Desktop\DSK wizz\woman articles\6\novini article 6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22202">
            <a:off x="6516216" y="1851670"/>
            <a:ext cx="2234829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ACER\Desktop\DSK wizz\woman articles\6\woman article 6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71414">
            <a:off x="395536" y="1203598"/>
            <a:ext cx="2278857" cy="26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Users\ACER\Desktop\DSK wizz\woman articles\6\obikoli 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013">
            <a:off x="3275856" y="1491630"/>
            <a:ext cx="2482094" cy="28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7" name="Rectangle 36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5" name="Rectangle 44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7" name="TextBox 46"/>
          <p:cNvSpPr txBox="1"/>
          <p:nvPr/>
        </p:nvSpPr>
        <p:spPr>
          <a:xfrm>
            <a:off x="26215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6</a:t>
            </a:r>
            <a:endParaRPr lang="bg-BG" b="1" dirty="0">
              <a:latin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71134" y="4827450"/>
            <a:ext cx="2018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37 751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3" name="TextBox 32"/>
          <p:cNvSpPr txBox="1"/>
          <p:nvPr/>
        </p:nvSpPr>
        <p:spPr>
          <a:xfrm>
            <a:off x="257468" y="603433"/>
            <a:ext cx="219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5" name="Rectangle 34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8" name="TextBox 37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56564" y="603433"/>
            <a:ext cx="215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9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7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832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Sales_001\Desktop\dsk\tom-podmore-357694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330254"/>
            <a:ext cx="9252520" cy="483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330254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074" name="Picture 2" descr="D:\Users\ACER\Desktop\DSK wizz\woman articles\7\7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987573"/>
            <a:ext cx="3312368" cy="35545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Users\ACER\Desktop\DSK wizz\woman articles\7\7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1394370"/>
            <a:ext cx="1872208" cy="27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Users\ACER\Desktop\DSK wizz\woman articles\7\7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296" y="1203598"/>
            <a:ext cx="1656184" cy="3280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3347864" y="564356"/>
            <a:ext cx="5832648" cy="528638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400" b="1" dirty="0">
                <a:latin typeface="Helvetica"/>
              </a:rPr>
              <a:t>Учебникът, наречен живот – Урок </a:t>
            </a:r>
            <a:r>
              <a:rPr lang="en-US" sz="1400" b="1" dirty="0">
                <a:latin typeface="Helvetica"/>
              </a:rPr>
              <a:t>N1: </a:t>
            </a:r>
            <a:r>
              <a:rPr lang="bg-BG" sz="1400" b="1" dirty="0">
                <a:latin typeface="Helvetica"/>
              </a:rPr>
              <a:t>Венеция по </a:t>
            </a:r>
            <a:r>
              <a:rPr lang="bg-BG" sz="1400" b="1" dirty="0" smtClean="0">
                <a:latin typeface="Helvetica"/>
              </a:rPr>
              <a:t>залез</a:t>
            </a:r>
          </a:p>
          <a:p>
            <a:r>
              <a:rPr lang="bg-BG" sz="1400" b="1" dirty="0" smtClean="0">
                <a:latin typeface="Helvetica"/>
              </a:rPr>
              <a:t>Прочитания : 9 255</a:t>
            </a:r>
            <a:endParaRPr lang="en-US" sz="1400" b="1" dirty="0">
              <a:latin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3332" y="4834478"/>
            <a:ext cx="9533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https://woman.bg/pazaruvaj--i-putuvaj/uchebnikut-narechen-zhivot---urok-%E2%84%961-venetsiya-po-zalez.58756.html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cxnSp>
        <p:nvCxnSpPr>
          <p:cNvPr id="18" name="Elbow Connector 17"/>
          <p:cNvCxnSpPr/>
          <p:nvPr/>
        </p:nvCxnSpPr>
        <p:spPr>
          <a:xfrm>
            <a:off x="3324314" y="2281727"/>
            <a:ext cx="887646" cy="578055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>
            <a:off x="6300192" y="2859782"/>
            <a:ext cx="887646" cy="578055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70222" y="-20538"/>
            <a:ext cx="397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7</a:t>
            </a:r>
            <a:r>
              <a:rPr lang="en-US" b="1" dirty="0" smtClean="0">
                <a:latin typeface="Helvetica"/>
              </a:rPr>
              <a:t> 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083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ales_001\Desktop\dsk\ingeborg-gartner-grein-623509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36513" y="280707"/>
            <a:ext cx="9180512" cy="48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83976" y="283601"/>
            <a:ext cx="9227975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" name="Picture 2" descr="D:\Users\ACER\Desktop\DSK wizz\woman articles\7\dsk article wizz 7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82605"/>
            <a:ext cx="4032448" cy="38776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Users\ACER\Desktop\DSK wizz\woman articles\7\article 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808163"/>
            <a:ext cx="1800200" cy="3821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Rectangle 8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1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Elbow Connector 12"/>
          <p:cNvCxnSpPr/>
          <p:nvPr/>
        </p:nvCxnSpPr>
        <p:spPr>
          <a:xfrm>
            <a:off x="4211960" y="2211710"/>
            <a:ext cx="2778500" cy="1086967"/>
          </a:xfrm>
          <a:prstGeom prst="bentConnector3">
            <a:avLst>
              <a:gd name="adj1" fmla="val 58919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12821" y="-45938"/>
            <a:ext cx="59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7 </a:t>
            </a:r>
            <a:r>
              <a:rPr lang="bg-BG" b="1" dirty="0" smtClean="0">
                <a:latin typeface="Helvetica"/>
              </a:rPr>
              <a:t>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05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4098" name="Picture 2" descr="D:\Users\ACER\Desktop\DSK wizz\woman articles\7\dsk woman FB 7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7" b="21635"/>
          <a:stretch/>
        </p:blipFill>
        <p:spPr bwMode="auto">
          <a:xfrm rot="21359116">
            <a:off x="251520" y="1464006"/>
            <a:ext cx="2525970" cy="255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ACER\Desktop\DSK wizz\woman articles\7\dskobikolisweta dsk 7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698"/>
          <a:stretch/>
        </p:blipFill>
        <p:spPr bwMode="auto">
          <a:xfrm rot="181718">
            <a:off x="3203848" y="1502753"/>
            <a:ext cx="2573356" cy="251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Users\ACER\Desktop\DSK wizz\woman articles\7\novini 7 fb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04488">
            <a:off x="6228184" y="1563638"/>
            <a:ext cx="2362358" cy="26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7" name="Rectangle 36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7" name="Rectangle 46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9" name="TextBox 48"/>
          <p:cNvSpPr txBox="1"/>
          <p:nvPr/>
        </p:nvSpPr>
        <p:spPr>
          <a:xfrm>
            <a:off x="25707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7</a:t>
            </a:r>
            <a:endParaRPr lang="bg-BG" b="1" dirty="0">
              <a:latin typeface="Helvetic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71134" y="4827450"/>
            <a:ext cx="2107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16 900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3" name="TextBox 32"/>
          <p:cNvSpPr txBox="1"/>
          <p:nvPr/>
        </p:nvSpPr>
        <p:spPr>
          <a:xfrm>
            <a:off x="257468" y="603433"/>
            <a:ext cx="2358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5" name="Rectangle 34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8" name="TextBox 37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56564" y="603433"/>
            <a:ext cx="200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0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8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87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Sales_001\Downloads\s-o-c-i-a-l-c-u-t-541344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435" y="307496"/>
            <a:ext cx="9147435" cy="48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324853"/>
            <a:ext cx="9144000" cy="5145961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2050" name="Picture 2" descr="D:\Users\ACER\Desktop\8 article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627534"/>
            <a:ext cx="2304256" cy="38532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3347864" y="627533"/>
            <a:ext cx="5832648" cy="54404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Helvetica"/>
              </a:rPr>
              <a:t>Флоренция: Раят на Земята, в който се влюбваш за цял </a:t>
            </a:r>
            <a:r>
              <a:rPr lang="ru-RU" sz="1400" b="1" dirty="0" smtClean="0">
                <a:latin typeface="Helvetica"/>
              </a:rPr>
              <a:t>живот</a:t>
            </a:r>
          </a:p>
          <a:p>
            <a:r>
              <a:rPr lang="ru-RU" sz="1400" b="1" dirty="0" smtClean="0">
                <a:latin typeface="Helvetica"/>
              </a:rPr>
              <a:t>Прочитания : 19 860</a:t>
            </a:r>
            <a:endParaRPr lang="en-US" sz="1400" b="1" dirty="0">
              <a:latin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9362" y="4805681"/>
            <a:ext cx="864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://woman.bg/pazaruvaj--i-putuvaj/florentsiya-rayat-na-zemyata-v-kojto-se-vlyubvash-za-tsyal-zhivot.58874.html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15" name="Picture 2" descr="D:\Users\ACER\Desktop\8 article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1563638"/>
            <a:ext cx="1368152" cy="2897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6" name="Picture 2" descr="D:\Users\ACER\Desktop\8 article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6376" y="1635646"/>
            <a:ext cx="776836" cy="2619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cxnSp>
        <p:nvCxnSpPr>
          <p:cNvPr id="18" name="Elbow Connector 17"/>
          <p:cNvCxnSpPr/>
          <p:nvPr/>
        </p:nvCxnSpPr>
        <p:spPr>
          <a:xfrm>
            <a:off x="3131840" y="2571750"/>
            <a:ext cx="2258307" cy="1109913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6923314" y="3331028"/>
            <a:ext cx="1017037" cy="550506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73422" y="-20538"/>
            <a:ext cx="397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8</a:t>
            </a:r>
            <a:r>
              <a:rPr lang="en-US" b="1" dirty="0" smtClean="0">
                <a:latin typeface="Helvetica"/>
              </a:rPr>
              <a:t> 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9554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les_001\Desktop\dsk\matt-botsford-197870-unsplash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0520"/>
            <a:ext cx="9144000" cy="476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885330"/>
            <a:ext cx="4998438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0" y="2499742"/>
            <a:ext cx="5004048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1851670"/>
            <a:ext cx="3469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Тематичен авторски блог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8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8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ales_001\Desktop\dsk\wizzair_plane 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213"/>
            <a:ext cx="9144000" cy="480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58246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026" name="Picture 2" descr="D:\Users\ACER\Desktop\DSK wizz\woman articles\8\DSK wizz article 8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843558"/>
            <a:ext cx="3456384" cy="36827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ACER\Desktop\8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232" y="1275606"/>
            <a:ext cx="1852918" cy="3204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cxnSp>
        <p:nvCxnSpPr>
          <p:cNvPr id="14" name="Elbow Connector 13"/>
          <p:cNvCxnSpPr/>
          <p:nvPr/>
        </p:nvCxnSpPr>
        <p:spPr>
          <a:xfrm>
            <a:off x="3949987" y="2571750"/>
            <a:ext cx="2448272" cy="1080120"/>
          </a:xfrm>
          <a:prstGeom prst="bentConnector3">
            <a:avLst>
              <a:gd name="adj1" fmla="val 52443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36621" y="-20538"/>
            <a:ext cx="59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8</a:t>
            </a:r>
            <a:r>
              <a:rPr lang="bg-BG" b="1" dirty="0" smtClean="0">
                <a:latin typeface="Helvetica"/>
              </a:rPr>
              <a:t> 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34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4098" name="Picture 2" descr="D:\Users\ACER\Desktop\DSK wizz\woman articles\8\obikoli 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106">
            <a:off x="3416442" y="1698386"/>
            <a:ext cx="2592288" cy="28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ACER\Desktop\DSK wizz\woman articles\8\fb woman 8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9459">
            <a:off x="323528" y="1419622"/>
            <a:ext cx="2736304" cy="291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CER\Desktop\DSK wizz\woman articles\8\fb novini 8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99533">
            <a:off x="6516423" y="1626871"/>
            <a:ext cx="2244126" cy="25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7" name="Rectangle 36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3" name="Rectangle 42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5" name="TextBox 44"/>
          <p:cNvSpPr txBox="1"/>
          <p:nvPr/>
        </p:nvSpPr>
        <p:spPr>
          <a:xfrm>
            <a:off x="27866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8</a:t>
            </a:r>
            <a:endParaRPr lang="bg-BG" b="1" dirty="0">
              <a:latin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71134" y="4827450"/>
            <a:ext cx="1917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24 551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4" name="TextBox 33"/>
          <p:cNvSpPr txBox="1"/>
          <p:nvPr/>
        </p:nvSpPr>
        <p:spPr>
          <a:xfrm>
            <a:off x="257468" y="603433"/>
            <a:ext cx="224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8" name="Rectangle 37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4" name="TextBox 43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56564" y="603433"/>
            <a:ext cx="200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8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9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444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ales_001\Desktop\dsk\alexandr-bormotin-57180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0506"/>
            <a:ext cx="9144000" cy="481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Users\ACER\Desktop\DSK wizz\woman articles\9\9 all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646845"/>
            <a:ext cx="2952328" cy="39749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ACER\Desktop\DSK wizz\woman articles\9\9 all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1203598"/>
            <a:ext cx="1008112" cy="349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Users\ACER\Desktop\DSK wizz\woman articles\9\9 all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0352" y="1203598"/>
            <a:ext cx="100253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3347864" y="627534"/>
            <a:ext cx="5832648" cy="515466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Helvetica"/>
              </a:rPr>
              <a:t>Едно момиче от София, което избра да учи в </a:t>
            </a:r>
            <a:r>
              <a:rPr lang="ru-RU" sz="1400" b="1" dirty="0" smtClean="0">
                <a:latin typeface="Helvetica"/>
              </a:rPr>
              <a:t>Кьолн</a:t>
            </a:r>
          </a:p>
          <a:p>
            <a:r>
              <a:rPr lang="ru-RU" sz="1400" b="1" dirty="0" smtClean="0">
                <a:latin typeface="Helvetica"/>
              </a:rPr>
              <a:t>Прочитания : 10 301</a:t>
            </a:r>
            <a:endParaRPr lang="en-US" sz="1400" b="1" dirty="0">
              <a:latin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013" y="4834478"/>
            <a:ext cx="8943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://woman.bg/pazaruvaj--i-putuvaj/edno-momiche-ot-sofiya-koeto-izbra-da-uchi-v-kyoln.58989.html</a:t>
            </a: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cxnSp>
        <p:nvCxnSpPr>
          <p:cNvPr id="13" name="Elbow Connector 12"/>
          <p:cNvCxnSpPr/>
          <p:nvPr/>
        </p:nvCxnSpPr>
        <p:spPr>
          <a:xfrm>
            <a:off x="3131840" y="2571750"/>
            <a:ext cx="2448272" cy="1080120"/>
          </a:xfrm>
          <a:prstGeom prst="bentConnector3">
            <a:avLst>
              <a:gd name="adj1" fmla="val 52443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6876256" y="3651870"/>
            <a:ext cx="648072" cy="576064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82922" y="-20538"/>
            <a:ext cx="397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9</a:t>
            </a:r>
            <a:r>
              <a:rPr lang="en-US" b="1" dirty="0" smtClean="0">
                <a:latin typeface="Helvetica"/>
              </a:rPr>
              <a:t> 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8352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ales_001\Desktop\dsk\yasin-alsbey-637957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848" y="358218"/>
            <a:ext cx="9175848" cy="482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ACER\Desktop\DSK wizz\woman articles\9\leading 9 d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15566"/>
            <a:ext cx="3439101" cy="35338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ACER\Desktop\DSK wizz\woman articles\9\art 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5937" y="1059582"/>
            <a:ext cx="2042488" cy="3305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Rectangle 8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TextBox 10"/>
          <p:cNvSpPr txBox="1"/>
          <p:nvPr/>
        </p:nvSpPr>
        <p:spPr>
          <a:xfrm>
            <a:off x="1698521" y="-20538"/>
            <a:ext cx="59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9</a:t>
            </a:r>
            <a:r>
              <a:rPr lang="bg-BG" b="1" dirty="0" smtClean="0">
                <a:latin typeface="Helvetica"/>
              </a:rPr>
              <a:t> 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  <p:cxnSp>
        <p:nvCxnSpPr>
          <p:cNvPr id="12" name="Elbow Connector 11"/>
          <p:cNvCxnSpPr/>
          <p:nvPr/>
        </p:nvCxnSpPr>
        <p:spPr>
          <a:xfrm>
            <a:off x="3792240" y="1936750"/>
            <a:ext cx="2448272" cy="1080120"/>
          </a:xfrm>
          <a:prstGeom prst="bentConnector3">
            <a:avLst>
              <a:gd name="adj1" fmla="val 52443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72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ales_001\Desktop\dsk\borislav-zlatkov-54587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633" y="324464"/>
            <a:ext cx="9179633" cy="48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Users\ACER\Desktop\DSK wizz\woman articles\9\fb woman 9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566">
            <a:off x="107504" y="1261244"/>
            <a:ext cx="2448272" cy="25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Users\ACER\Desktop\DSK wizz\woman articles\9\fb novini 9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707654"/>
            <a:ext cx="2592288" cy="29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ales_001\Desktop\dsk\7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6208">
            <a:off x="3454772" y="1362394"/>
            <a:ext cx="237483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9" name="Rectangle 38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2" name="Rectangle 41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4" name="TextBox 43"/>
          <p:cNvSpPr txBox="1"/>
          <p:nvPr/>
        </p:nvSpPr>
        <p:spPr>
          <a:xfrm>
            <a:off x="25326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9</a:t>
            </a:r>
            <a:endParaRPr lang="bg-BG" b="1" dirty="0">
              <a:latin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71134" y="4827450"/>
            <a:ext cx="190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38 362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6" name="TextBox 35"/>
          <p:cNvSpPr txBox="1"/>
          <p:nvPr/>
        </p:nvSpPr>
        <p:spPr>
          <a:xfrm>
            <a:off x="257468" y="603433"/>
            <a:ext cx="214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0" name="Rectangle 39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3" name="TextBox 42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56564" y="603433"/>
            <a:ext cx="205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4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ales_001\Desktop\dsk\borislav-zlatkov-562084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10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51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ales_001\Desktop\dsk\alexander-stanishev-1110402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7170"/>
            <a:ext cx="9177752" cy="48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Elbow Connector 24"/>
          <p:cNvCxnSpPr/>
          <p:nvPr/>
        </p:nvCxnSpPr>
        <p:spPr>
          <a:xfrm>
            <a:off x="2699792" y="2711944"/>
            <a:ext cx="967101" cy="570899"/>
          </a:xfrm>
          <a:prstGeom prst="bentConnector3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>
            <a:off x="5796136" y="2949068"/>
            <a:ext cx="1152128" cy="702802"/>
          </a:xfrm>
          <a:prstGeom prst="bentConnector3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Rectangle 8"/>
          <p:cNvSpPr/>
          <p:nvPr/>
        </p:nvSpPr>
        <p:spPr>
          <a:xfrm>
            <a:off x="3347864" y="627534"/>
            <a:ext cx="5832648" cy="529754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Helvetica"/>
              </a:rPr>
              <a:t>Няколко съвета за хората, които пътешестват с </a:t>
            </a:r>
            <a:r>
              <a:rPr lang="ru-RU" sz="1400" b="1" dirty="0" smtClean="0">
                <a:latin typeface="Helvetica"/>
              </a:rPr>
              <a:t>дете</a:t>
            </a:r>
          </a:p>
          <a:p>
            <a:r>
              <a:rPr lang="ru-RU" sz="1400" b="1" dirty="0" smtClean="0">
                <a:latin typeface="Helvetica"/>
              </a:rPr>
              <a:t>Прочитания : 11 695</a:t>
            </a:r>
            <a:endParaRPr lang="ru-RU" sz="1400" b="1" dirty="0">
              <a:latin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4306" y="4803998"/>
            <a:ext cx="897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://woman.bg/pazaruvaj--i-putuvaj/nyakolko-suveta-za-horata-koito-puteshestvat-s-dete.59086.html</a:t>
            </a: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275606"/>
            <a:ext cx="3816424" cy="32815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290" y="1707654"/>
            <a:ext cx="2182036" cy="2764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2555922" y="-20538"/>
            <a:ext cx="403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</a:t>
            </a:r>
            <a:r>
              <a:rPr lang="bg-BG" b="1" dirty="0" smtClean="0">
                <a:latin typeface="Helvetica"/>
              </a:rPr>
              <a:t> 10</a:t>
            </a:r>
            <a:r>
              <a:rPr lang="en-US" b="1" dirty="0" smtClean="0">
                <a:latin typeface="Helvetica"/>
              </a:rPr>
              <a:t>– Woman.bg</a:t>
            </a:r>
            <a:endParaRPr lang="bg-BG" b="1" dirty="0">
              <a:latin typeface="Helvetica"/>
            </a:endParaRPr>
          </a:p>
        </p:txBody>
      </p:sp>
      <p:cxnSp>
        <p:nvCxnSpPr>
          <p:cNvPr id="13" name="Elbow Connector 12"/>
          <p:cNvCxnSpPr/>
          <p:nvPr/>
        </p:nvCxnSpPr>
        <p:spPr>
          <a:xfrm>
            <a:off x="3881140" y="2076450"/>
            <a:ext cx="2113260" cy="1098550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22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ales_001\Desktop\dsk\angel-sinigersky-636310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334107"/>
            <a:ext cx="9252519" cy="48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330254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074" name="Picture 2" descr="D:\Users\ACER\Desktop\DSK wizz\woman articles\10\10 woman leadi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68196"/>
            <a:ext cx="3528392" cy="38355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ACER\Desktop\DSK wizz\woman articles\10\10 в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232" y="915565"/>
            <a:ext cx="1872208" cy="3605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Rectangle 8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cxnSp>
        <p:nvCxnSpPr>
          <p:cNvPr id="11" name="Elbow Connector 10"/>
          <p:cNvCxnSpPr/>
          <p:nvPr/>
        </p:nvCxnSpPr>
        <p:spPr>
          <a:xfrm>
            <a:off x="3995936" y="2571750"/>
            <a:ext cx="2448272" cy="1080120"/>
          </a:xfrm>
          <a:prstGeom prst="bentConnector3">
            <a:avLst>
              <a:gd name="adj1" fmla="val 52443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11221" y="-20538"/>
            <a:ext cx="608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10</a:t>
            </a:r>
            <a:r>
              <a:rPr lang="bg-BG" b="1" dirty="0" smtClean="0">
                <a:latin typeface="Helvetica"/>
              </a:rPr>
              <a:t> 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532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ales_001\Desktop\dsk\borislav-zlatkov-54587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633" y="324464"/>
            <a:ext cx="9179633" cy="48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ACER\Desktop\DSK wizz\woman articles\10\^8450439483D3FEEA02E627DE3EE46F15907D468E828C48EE3F^pimgpsh_fullsize_distr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38330">
            <a:off x="3635896" y="1779662"/>
            <a:ext cx="2446093" cy="255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ACER\Desktop\DSK wizz\woman articles\10\fb 10 novini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823">
            <a:off x="6516216" y="1347614"/>
            <a:ext cx="2376264" cy="24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CER\Desktop\DSK wizz\woman articles\10\fb woman 10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606">
            <a:off x="251520" y="1275606"/>
            <a:ext cx="2475552" cy="25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5" name="Rectangle 34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2" name="Rectangle 41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4" name="TextBox 43"/>
          <p:cNvSpPr txBox="1"/>
          <p:nvPr/>
        </p:nvSpPr>
        <p:spPr>
          <a:xfrm>
            <a:off x="2456472" y="-20538"/>
            <a:ext cx="429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10</a:t>
            </a:r>
            <a:endParaRPr lang="bg-BG" b="1" dirty="0">
              <a:latin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71134" y="4827450"/>
            <a:ext cx="2209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41 428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2" name="TextBox 31"/>
          <p:cNvSpPr txBox="1"/>
          <p:nvPr/>
        </p:nvSpPr>
        <p:spPr>
          <a:xfrm>
            <a:off x="257468" y="603433"/>
            <a:ext cx="226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6" name="Rectangle 35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3" name="TextBox 42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56564" y="603433"/>
            <a:ext cx="2081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4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ales_001\Desktop\dsk\ross-parmly-25230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340962"/>
            <a:ext cx="9252520" cy="49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208406" y="339502"/>
            <a:ext cx="9361040" cy="4968552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02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авоъгълник 2"/>
          <p:cNvSpPr>
            <a:spLocks noChangeArrowheads="1"/>
          </p:cNvSpPr>
          <p:nvPr/>
        </p:nvSpPr>
        <p:spPr bwMode="auto">
          <a:xfrm>
            <a:off x="3635896" y="3003798"/>
            <a:ext cx="2592288" cy="54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>
            <a:spAutoFit/>
          </a:bodyPr>
          <a:lstStyle>
            <a:lvl1pPr marL="138113" algn="l" eaLnBrk="0" hangingPunct="0">
              <a:spcBef>
                <a:spcPts val="1300"/>
              </a:spcBef>
              <a:buSzPct val="171000"/>
              <a:buFont typeface="Gill Sans" charset="0"/>
              <a:buChar char="•"/>
              <a:defRPr sz="21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l" eaLnBrk="0" hangingPunct="0">
              <a:spcBef>
                <a:spcPts val="1300"/>
              </a:spcBef>
              <a:buSzPct val="171000"/>
              <a:buFont typeface="Gill Sans" charset="0"/>
              <a:buChar char="•"/>
              <a:defRPr sz="21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l" eaLnBrk="0" hangingPunct="0">
              <a:spcBef>
                <a:spcPts val="1300"/>
              </a:spcBef>
              <a:buSzPct val="171000"/>
              <a:buFont typeface="Gill Sans" charset="0"/>
              <a:buChar char="•"/>
              <a:defRPr sz="21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l" eaLnBrk="0" hangingPunct="0">
              <a:spcBef>
                <a:spcPts val="1300"/>
              </a:spcBef>
              <a:buSzPct val="171000"/>
              <a:buFont typeface="Gill Sans" charset="0"/>
              <a:buChar char="•"/>
              <a:defRPr sz="21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l" eaLnBrk="0" hangingPunct="0">
              <a:spcBef>
                <a:spcPts val="1300"/>
              </a:spcBef>
              <a:buSzPct val="171000"/>
              <a:buFont typeface="Gill Sans" charset="0"/>
              <a:buChar char="•"/>
              <a:defRPr sz="21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13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1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13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1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13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1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13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1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ts val="675"/>
              </a:spcBef>
              <a:buClr>
                <a:srgbClr val="FF7F00"/>
              </a:buClr>
              <a:buSzPct val="125000"/>
              <a:buFontTx/>
              <a:buNone/>
            </a:pPr>
            <a:r>
              <a:rPr lang="bg-BG" alt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100% </a:t>
            </a:r>
            <a:r>
              <a:rPr lang="bg-BG" alt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ротация на всички страници</a:t>
            </a:r>
            <a:endParaRPr lang="bg-BG" altLang="bg-BG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  <p:pic>
        <p:nvPicPr>
          <p:cNvPr id="10" name="Picture 2" descr="D:\Users\ACER\Desktop\woman dsk article 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843558"/>
            <a:ext cx="2954389" cy="36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Users\ACER\Desktop\DSK wizz\dsk wizz care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6" y="1059582"/>
            <a:ext cx="2058081" cy="33045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39172" y="-20538"/>
            <a:ext cx="30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latin typeface="Helvetica"/>
                <a:ea typeface="ヒラギノ角ゴ ProN W3" pitchFamily="2" charset="-128"/>
              </a:rPr>
              <a:t>Авторски блог</a:t>
            </a:r>
            <a:r>
              <a:rPr lang="en-US" dirty="0" smtClean="0">
                <a:latin typeface="Helvetica"/>
                <a:ea typeface="ヒラギノ角ゴ ProN W3" pitchFamily="2" charset="-128"/>
              </a:rPr>
              <a:t>– </a:t>
            </a:r>
            <a:r>
              <a:rPr lang="en-US" dirty="0">
                <a:latin typeface="Helvetica"/>
                <a:ea typeface="ヒラギノ角ゴ ProN W3" pitchFamily="2" charset="-128"/>
              </a:rPr>
              <a:t>Woman.bg </a:t>
            </a:r>
            <a:endParaRPr lang="bg-BG" dirty="0">
              <a:latin typeface="Helvetica"/>
              <a:ea typeface="ヒラギノ角ゴ ProN W3" pitchFamily="2" charset="-128"/>
            </a:endParaRPr>
          </a:p>
        </p:txBody>
      </p:sp>
      <p:cxnSp>
        <p:nvCxnSpPr>
          <p:cNvPr id="19" name="Elbow Connector 18"/>
          <p:cNvCxnSpPr/>
          <p:nvPr/>
        </p:nvCxnSpPr>
        <p:spPr>
          <a:xfrm>
            <a:off x="3532909" y="1859973"/>
            <a:ext cx="2839291" cy="927801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3" name="Rectangle 32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0401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ales_001\Desktop\dsk\dan-novac-629282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9144000" cy="51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11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77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ales_001\Desktop\dsk\2048x1344-1503646-budapest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7663" y="356460"/>
            <a:ext cx="9331663" cy="478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3136900" y="627534"/>
            <a:ext cx="6043612" cy="522610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Helvetica"/>
              </a:rPr>
              <a:t>Будапеща - унгарската перла е по-красива от всякога по </a:t>
            </a:r>
            <a:r>
              <a:rPr lang="ru-RU" sz="1400" b="1" dirty="0" smtClean="0">
                <a:latin typeface="Helvetica"/>
              </a:rPr>
              <a:t>Коледа</a:t>
            </a:r>
          </a:p>
          <a:p>
            <a:r>
              <a:rPr lang="ru-RU" sz="1400" b="1" dirty="0" smtClean="0">
                <a:latin typeface="Helvetica"/>
              </a:rPr>
              <a:t>Прочитания : 24 792</a:t>
            </a:r>
            <a:endParaRPr lang="en-US" sz="1400" b="1" dirty="0">
              <a:latin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2700" y="4815031"/>
            <a:ext cx="907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://woman.bg/pazaruvaj--i-putuvaj/budapeshta---ungarskata-perla-e-po-krasiva-ot-vsyakoga-po-koleda.59180.html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63638"/>
            <a:ext cx="3610149" cy="28083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1419622"/>
            <a:ext cx="1701031" cy="2887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cxnSp>
        <p:nvCxnSpPr>
          <p:cNvPr id="10" name="Elbow Connector 9"/>
          <p:cNvCxnSpPr/>
          <p:nvPr/>
        </p:nvCxnSpPr>
        <p:spPr>
          <a:xfrm>
            <a:off x="3923928" y="2571750"/>
            <a:ext cx="2448272" cy="1080120"/>
          </a:xfrm>
          <a:prstGeom prst="bentConnector3">
            <a:avLst>
              <a:gd name="adj1" fmla="val 52443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73422" y="-20538"/>
            <a:ext cx="402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11</a:t>
            </a:r>
            <a:r>
              <a:rPr lang="en-US" b="1" dirty="0" smtClean="0">
                <a:latin typeface="Helvetica"/>
              </a:rPr>
              <a:t>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5183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ales_001\Desktop\dsk\richard-bohus-762727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5557"/>
            <a:ext cx="9144000" cy="47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Users\ACER\Desktop\DSK wizz\woman articles\11\dsk 11 woman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915566"/>
            <a:ext cx="3322407" cy="35663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ACER\Desktop\DSK wizz\woman articles\11\11 art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8264" y="1275606"/>
            <a:ext cx="148933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Rectangle 8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cxnSp>
        <p:nvCxnSpPr>
          <p:cNvPr id="11" name="Elbow Connector 10"/>
          <p:cNvCxnSpPr/>
          <p:nvPr/>
        </p:nvCxnSpPr>
        <p:spPr>
          <a:xfrm>
            <a:off x="4067944" y="2571750"/>
            <a:ext cx="2448272" cy="1080120"/>
          </a:xfrm>
          <a:prstGeom prst="bentConnector3">
            <a:avLst>
              <a:gd name="adj1" fmla="val 52443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11221" y="-20538"/>
            <a:ext cx="607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11</a:t>
            </a:r>
            <a:r>
              <a:rPr lang="bg-BG" b="1" dirty="0" smtClean="0">
                <a:latin typeface="Helvetica"/>
              </a:rPr>
              <a:t> 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4891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9218" name="Picture 2" descr="D:\Users\ACER\Desktop\DSK wizz\woman articles\11\woman fb 1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6357">
            <a:off x="155553" y="1380078"/>
            <a:ext cx="2548546" cy="265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Users\ACER\Desktop\DSK wizz\woman articles\11\novini fb 1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6736">
            <a:off x="6076234" y="1259622"/>
            <a:ext cx="2689871" cy="28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ales_001\Desktop\dsk\6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2640" y="1301006"/>
            <a:ext cx="2379340" cy="29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9" name="Rectangle 38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4" name="Rectangle 4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6" name="TextBox 45"/>
          <p:cNvSpPr txBox="1"/>
          <p:nvPr/>
        </p:nvSpPr>
        <p:spPr>
          <a:xfrm>
            <a:off x="2570772" y="-20538"/>
            <a:ext cx="428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11</a:t>
            </a:r>
            <a:endParaRPr lang="bg-BG" b="1" dirty="0">
              <a:latin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71134" y="4827450"/>
            <a:ext cx="1891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21 710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6" name="TextBox 35"/>
          <p:cNvSpPr txBox="1"/>
          <p:nvPr/>
        </p:nvSpPr>
        <p:spPr>
          <a:xfrm>
            <a:off x="257468" y="603433"/>
            <a:ext cx="214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0" name="Rectangle 39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5" name="TextBox 44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56564" y="603433"/>
            <a:ext cx="1979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8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12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2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ales_001\Desktop\dsk\nicolas-mht-593169-unsplas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671" y="339502"/>
            <a:ext cx="921667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87574"/>
            <a:ext cx="4056863" cy="35817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275606"/>
            <a:ext cx="2551862" cy="3336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3" name="Rectangle 12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3347864" y="571499"/>
            <a:ext cx="5832648" cy="45720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Helvetica"/>
              </a:rPr>
              <a:t>Открихме ски сезона: Стартира мисия сняг и </a:t>
            </a:r>
            <a:r>
              <a:rPr lang="ru-RU" sz="1400" b="1" dirty="0" smtClean="0">
                <a:latin typeface="Helvetica"/>
              </a:rPr>
              <a:t>слънце</a:t>
            </a:r>
          </a:p>
          <a:p>
            <a:r>
              <a:rPr lang="ru-RU" sz="1400" b="1" dirty="0" smtClean="0">
                <a:latin typeface="Helvetica"/>
              </a:rPr>
              <a:t>Прочитания : 27 039</a:t>
            </a:r>
            <a:endParaRPr lang="en-US" sz="1400" b="1" dirty="0">
              <a:latin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6200" y="4815031"/>
            <a:ext cx="9044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https://woman.bg/pazaruvaj--i-putuvaj/otkrihme-ski-sezona-startira-misiya-snyag-i-sluntse.59133.html</a:t>
            </a: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cxnSp>
        <p:nvCxnSpPr>
          <p:cNvPr id="16" name="Elbow Connector 15"/>
          <p:cNvCxnSpPr/>
          <p:nvPr/>
        </p:nvCxnSpPr>
        <p:spPr>
          <a:xfrm>
            <a:off x="4139952" y="2571750"/>
            <a:ext cx="1944216" cy="936104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32122" y="-20538"/>
            <a:ext cx="410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12 </a:t>
            </a:r>
            <a:r>
              <a:rPr lang="en-US" b="1" dirty="0" smtClean="0">
                <a:latin typeface="Helvetica"/>
              </a:rPr>
              <a:t>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2270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les_001\Desktop\dsk\yann-allegre-71143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4526" y="381836"/>
            <a:ext cx="9308525" cy="476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6146" name="Picture 2" descr="D:\Users\ACER\Desktop\DSK wizz\woman articles\12\DSK 18.12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843558"/>
            <a:ext cx="3464284" cy="36676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ACER\Desktop\DSK wizz\woman articles\12\art 12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4288" y="1347614"/>
            <a:ext cx="1565815" cy="2827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cxnSp>
        <p:nvCxnSpPr>
          <p:cNvPr id="14" name="Elbow Connector 13"/>
          <p:cNvCxnSpPr/>
          <p:nvPr/>
        </p:nvCxnSpPr>
        <p:spPr>
          <a:xfrm>
            <a:off x="3923928" y="2571750"/>
            <a:ext cx="2448272" cy="1080120"/>
          </a:xfrm>
          <a:prstGeom prst="bentConnector3">
            <a:avLst>
              <a:gd name="adj1" fmla="val 52443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74721" y="-20538"/>
            <a:ext cx="608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12</a:t>
            </a:r>
            <a:r>
              <a:rPr lang="bg-BG" b="1" dirty="0" smtClean="0">
                <a:latin typeface="Helvetica"/>
              </a:rPr>
              <a:t> 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4887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0242" name="Picture 2" descr="D:\Users\ACER\Desktop\DSK wizz\woman articles\12\fb novini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7172">
            <a:off x="5868144" y="1324278"/>
            <a:ext cx="293719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Users\ACER\Desktop\DSK wizz\woman articles\12\fb woman 12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264">
            <a:off x="251520" y="1344856"/>
            <a:ext cx="2859100" cy="28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ales_001\Desktop\dsk\5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347614"/>
            <a:ext cx="2324239" cy="274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9" name="Rectangle 38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6" name="Rectangle 45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8" name="TextBox 47"/>
          <p:cNvSpPr txBox="1"/>
          <p:nvPr/>
        </p:nvSpPr>
        <p:spPr>
          <a:xfrm>
            <a:off x="2659672" y="-20538"/>
            <a:ext cx="429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12</a:t>
            </a:r>
            <a:endParaRPr lang="bg-BG" b="1" dirty="0">
              <a:latin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71134" y="4827450"/>
            <a:ext cx="1866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15 506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0" name="TextBox 29"/>
          <p:cNvSpPr txBox="1"/>
          <p:nvPr/>
        </p:nvSpPr>
        <p:spPr>
          <a:xfrm>
            <a:off x="257468" y="603433"/>
            <a:ext cx="218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2" name="Rectangle 31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3" name="TextBox 32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6564" y="603433"/>
            <a:ext cx="204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82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Sales_001\Desktop\dsk\tom-rickhuss-170661-unsplas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Rectangle 14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13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752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les_001\Desktop\dsk\rawpixel-445828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3"/>
          <a:stretch/>
        </p:blipFill>
        <p:spPr bwMode="auto">
          <a:xfrm rot="10800000">
            <a:off x="-180220" y="367645"/>
            <a:ext cx="9390207" cy="48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3048000" y="627533"/>
            <a:ext cx="6132512" cy="529755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latin typeface="Helvetica"/>
              </a:rPr>
              <a:t>Коледният шопинг - светът е оцелял, защото се е </a:t>
            </a:r>
            <a:r>
              <a:rPr lang="ru-RU" sz="1600" b="1" dirty="0" smtClean="0">
                <a:latin typeface="Helvetica"/>
              </a:rPr>
              <a:t>смял</a:t>
            </a:r>
          </a:p>
          <a:p>
            <a:r>
              <a:rPr lang="ru-RU" sz="1600" b="1" dirty="0" smtClean="0">
                <a:latin typeface="Helvetica"/>
              </a:rPr>
              <a:t>Прочитания : 31 332</a:t>
            </a:r>
            <a:endParaRPr lang="ru-RU" sz="1600" b="1" dirty="0">
              <a:latin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66700" y="4815031"/>
            <a:ext cx="967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https://woman.bg/pazaruvaj--i-putuvaj/koledniyat-shoping---svetut-e-otselyal-zashtoto-se-e-smyal.59231.html</a:t>
            </a:r>
            <a:r>
              <a:rPr lang="en-US" sz="12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#</a:t>
            </a:r>
            <a:endParaRPr lang="bg-BG" sz="1200" i="1" u="sng" dirty="0">
              <a:solidFill>
                <a:schemeClr val="tx2">
                  <a:lumMod val="60000"/>
                  <a:lumOff val="40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3698310" cy="32327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707654"/>
            <a:ext cx="2193996" cy="2800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cxnSp>
        <p:nvCxnSpPr>
          <p:cNvPr id="13" name="Elbow Connector 12"/>
          <p:cNvCxnSpPr/>
          <p:nvPr/>
        </p:nvCxnSpPr>
        <p:spPr>
          <a:xfrm>
            <a:off x="3779912" y="2787774"/>
            <a:ext cx="1944216" cy="936104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21022" y="-20538"/>
            <a:ext cx="403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1</a:t>
            </a:r>
            <a:r>
              <a:rPr lang="en-US" b="1" dirty="0" smtClean="0">
                <a:latin typeface="Helvetica"/>
              </a:rPr>
              <a:t>3– 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8635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5136356" y="3651869"/>
            <a:ext cx="4007644" cy="556573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Авторска статия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N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 1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–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ヒラギノ角ゴ ProN W3" pitchFamily="2" charset="-128"/>
              </a:rPr>
              <a:t>Woman.bg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ea typeface="ヒラギノ角ゴ ProN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5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Sales_001\Desktop\dsk\joanna-kosinska-488795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2696" y="339502"/>
            <a:ext cx="9276696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Users\ACER\Desktop\DSK wizz\woman articles\13\dsk wizz final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787642"/>
            <a:ext cx="3024336" cy="37001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ACER\Desktop\DSK wizz\woman articles\13\art 1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275606"/>
            <a:ext cx="1911103" cy="3099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cxnSp>
        <p:nvCxnSpPr>
          <p:cNvPr id="13" name="Elbow Connector 12"/>
          <p:cNvCxnSpPr/>
          <p:nvPr/>
        </p:nvCxnSpPr>
        <p:spPr>
          <a:xfrm>
            <a:off x="3779912" y="1203598"/>
            <a:ext cx="1944216" cy="936104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11221" y="-20538"/>
            <a:ext cx="608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>
                <a:latin typeface="Helvetica"/>
              </a:rPr>
              <a:t>N </a:t>
            </a:r>
            <a:r>
              <a:rPr lang="en-US" b="1" dirty="0" smtClean="0">
                <a:latin typeface="Helvetica"/>
              </a:rPr>
              <a:t>13</a:t>
            </a:r>
            <a:r>
              <a:rPr lang="bg-BG" b="1" dirty="0" smtClean="0">
                <a:latin typeface="Helvetica"/>
              </a:rPr>
              <a:t> 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0713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les_001\Desktop\dsk\rawpixel-445814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923"/>
          <a:stretch/>
        </p:blipFill>
        <p:spPr bwMode="auto">
          <a:xfrm>
            <a:off x="0" y="339502"/>
            <a:ext cx="9215808" cy="615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5400" y="320923"/>
            <a:ext cx="92075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2290" name="Picture 2" descr="D:\Users\ACER\Desktop\DSK wizz\woman articles\13\fb novini 13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9427">
            <a:off x="6349843" y="1617994"/>
            <a:ext cx="2485518" cy="24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Users\ACER\Desktop\DSK wizz\woman articles\13\fb woman 13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76536">
            <a:off x="396887" y="1491550"/>
            <a:ext cx="24983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ales_001\Desktop\dsk\4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963" y="1356849"/>
            <a:ext cx="2667173" cy="32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4" name="Rectangle 33"/>
          <p:cNvSpPr/>
          <p:nvPr/>
        </p:nvSpPr>
        <p:spPr>
          <a:xfrm>
            <a:off x="8917879" y="4803998"/>
            <a:ext cx="315021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4" name="Rectangle 4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6" name="TextBox 45"/>
          <p:cNvSpPr txBox="1"/>
          <p:nvPr/>
        </p:nvSpPr>
        <p:spPr>
          <a:xfrm>
            <a:off x="2786672" y="-20538"/>
            <a:ext cx="429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13</a:t>
            </a:r>
            <a:endParaRPr lang="bg-BG" b="1" dirty="0">
              <a:latin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71134" y="4827450"/>
            <a:ext cx="1840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17 538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5" name="TextBox 24"/>
          <p:cNvSpPr txBox="1"/>
          <p:nvPr/>
        </p:nvSpPr>
        <p:spPr>
          <a:xfrm>
            <a:off x="257468" y="603433"/>
            <a:ext cx="230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7" name="Rectangle 26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8" name="TextBox 27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6564" y="603433"/>
            <a:ext cx="200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4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8134" y="336369"/>
            <a:ext cx="9458056" cy="4807131"/>
            <a:chOff x="-88134" y="336369"/>
            <a:chExt cx="9458056" cy="4807131"/>
          </a:xfrm>
        </p:grpSpPr>
        <p:pic>
          <p:nvPicPr>
            <p:cNvPr id="11" name="Picture 2" descr="C:\Users\Sales_001\Downloads\rawpixel-755616-unsplash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2"/>
            <a:stretch/>
          </p:blipFill>
          <p:spPr bwMode="auto">
            <a:xfrm>
              <a:off x="-88134" y="336369"/>
              <a:ext cx="9458056" cy="480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0" y="339502"/>
              <a:ext cx="5458408" cy="4803998"/>
            </a:xfrm>
            <a:prstGeom prst="rect">
              <a:avLst/>
            </a:prstGeom>
            <a:solidFill>
              <a:schemeClr val="tx1"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339502"/>
              <a:ext cx="4805265" cy="4803998"/>
            </a:xfrm>
            <a:prstGeom prst="rect">
              <a:avLst/>
            </a:prstGeom>
            <a:solidFill>
              <a:srgbClr val="FF000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2962" y="671804"/>
            <a:ext cx="43129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Таргет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– 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Мъже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Сайт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– Sportal.bg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Ч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увствителна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аудитория от гледа точка на рекламно съдържание, която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ангажирахме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чрез интересите на потребителите - съдържание за любимите им футболни отбори и предстоящите мачове, в което Sportal.bg им препоръча най-изгодното предложение за оранизиране на пътуване в чужбина, за да гледат любимият си отбор на живо с картата на DSK-WizzAir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1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5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les_001\Desktop\dsk\jannes-glas-548485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36" y="335560"/>
            <a:ext cx="9146436" cy="482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ACER\Desktop\DSK wizz\article dsk sportal 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440" y="1282053"/>
            <a:ext cx="4301615" cy="31182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ACER\Desktop\wizz sportal article one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224" y="915566"/>
            <a:ext cx="150472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2843808" y="1707654"/>
            <a:ext cx="388843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5245100" y="4803998"/>
            <a:ext cx="292730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483518"/>
            <a:ext cx="336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Sportal.bg  -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водеща новина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34" y="4774168"/>
            <a:ext cx="614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https://www.sportal.bg/news.php?news=749143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3422" y="-20538"/>
            <a:ext cx="393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1 </a:t>
            </a:r>
            <a:r>
              <a:rPr lang="en-US" b="1" dirty="0" smtClean="0">
                <a:latin typeface="Helvetica"/>
              </a:rPr>
              <a:t>– Sportal.bg</a:t>
            </a:r>
            <a:endParaRPr lang="bg-BG" b="1" dirty="0">
              <a:latin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12508" y="483518"/>
            <a:ext cx="3331492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6" name="TextBox 15"/>
          <p:cNvSpPr txBox="1"/>
          <p:nvPr/>
        </p:nvSpPr>
        <p:spPr>
          <a:xfrm>
            <a:off x="5833343" y="483518"/>
            <a:ext cx="254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Прочитания : 17 550 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0209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les_001\Desktop\dsk\sandro-schuh-80814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831" y="340658"/>
            <a:ext cx="9246831" cy="49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Users\ACER\Desktop\DSK wizz\sportal FB article 1 dsk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91747">
            <a:off x="110085" y="1265551"/>
            <a:ext cx="3021755" cy="28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ACER\Desktop\DSK wizz\obikoli sveta article sportal wizz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419622"/>
            <a:ext cx="2687465" cy="29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ACER\Desktop\DSK wizz\novini sportal article FB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38604">
            <a:off x="6608807" y="1279445"/>
            <a:ext cx="2282770" cy="274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7" name="Rectangle 16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8" name="Rectangle 17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2" name="TextBox 31"/>
          <p:cNvSpPr txBox="1"/>
          <p:nvPr/>
        </p:nvSpPr>
        <p:spPr>
          <a:xfrm>
            <a:off x="26850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1</a:t>
            </a:r>
            <a:endParaRPr lang="bg-BG" b="1" dirty="0">
              <a:latin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71134" y="4827450"/>
            <a:ext cx="1512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Reach : 88 739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99217" y="583535"/>
            <a:ext cx="2016224" cy="515109"/>
            <a:chOff x="3375874" y="1368281"/>
            <a:chExt cx="2016224" cy="515109"/>
          </a:xfrm>
        </p:grpSpPr>
        <p:sp>
          <p:nvSpPr>
            <p:cNvPr id="11" name="Rectangle 10"/>
            <p:cNvSpPr/>
            <p:nvPr/>
          </p:nvSpPr>
          <p:spPr>
            <a:xfrm>
              <a:off x="3375874" y="1368281"/>
              <a:ext cx="2016224" cy="515109"/>
            </a:xfrm>
            <a:prstGeom prst="rect">
              <a:avLst/>
            </a:prstGeom>
            <a:solidFill>
              <a:srgbClr val="7030A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57876" y="1395003"/>
              <a:ext cx="1844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Facebook </a:t>
              </a:r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страница</a:t>
              </a:r>
            </a:p>
            <a:p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Обиколи света с нас</a:t>
              </a:r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 !</a:t>
              </a:r>
              <a:endParaRPr lang="bg-BG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48943" y="583535"/>
            <a:ext cx="2100556" cy="515109"/>
            <a:chOff x="3375874" y="1368281"/>
            <a:chExt cx="2100556" cy="515109"/>
          </a:xfrm>
        </p:grpSpPr>
        <p:sp>
          <p:nvSpPr>
            <p:cNvPr id="38" name="Rectangle 37"/>
            <p:cNvSpPr/>
            <p:nvPr/>
          </p:nvSpPr>
          <p:spPr>
            <a:xfrm>
              <a:off x="3375874" y="1368281"/>
              <a:ext cx="2016224" cy="515109"/>
            </a:xfrm>
            <a:prstGeom prst="rect">
              <a:avLst/>
            </a:prstGeom>
            <a:solidFill>
              <a:srgbClr val="7030A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57875" y="1395003"/>
              <a:ext cx="20185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Facebook </a:t>
              </a:r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страница на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Sportal.bg</a:t>
              </a:r>
              <a:endParaRPr lang="bg-BG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567856" y="583535"/>
            <a:ext cx="2118944" cy="515109"/>
            <a:chOff x="3375874" y="1368281"/>
            <a:chExt cx="2118944" cy="515109"/>
          </a:xfrm>
        </p:grpSpPr>
        <p:sp>
          <p:nvSpPr>
            <p:cNvPr id="41" name="Rectangle 40"/>
            <p:cNvSpPr/>
            <p:nvPr/>
          </p:nvSpPr>
          <p:spPr>
            <a:xfrm>
              <a:off x="3375874" y="1368281"/>
              <a:ext cx="2016224" cy="515109"/>
            </a:xfrm>
            <a:prstGeom prst="rect">
              <a:avLst/>
            </a:prstGeom>
            <a:solidFill>
              <a:srgbClr val="7030A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57876" y="1395003"/>
              <a:ext cx="2036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Facebook </a:t>
              </a:r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страница на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Novini.bg</a:t>
              </a:r>
              <a:endParaRPr lang="bg-BG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41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les_001\Desktop\dsk\lesly-juarez-528181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502"/>
            <a:ext cx="9144000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ACER\Desktop\DSK wizz\sportal articles\sportal article 2 D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203598"/>
            <a:ext cx="3590928" cy="3412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ACER\Desktop\DSK wizz\sportal articles\sportal article 2 all DSK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300192" y="1155468"/>
            <a:ext cx="1960185" cy="33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3203848" y="2790626"/>
            <a:ext cx="3096344" cy="129329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Rectangle 14"/>
          <p:cNvSpPr/>
          <p:nvPr/>
        </p:nvSpPr>
        <p:spPr>
          <a:xfrm>
            <a:off x="5283200" y="4803998"/>
            <a:ext cx="294000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6" name="Rectangle 15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7" name="Rectangle 16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153632" y="4774168"/>
            <a:ext cx="578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https://www.sportal.bg/news.php?news=752096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33722" y="-20538"/>
            <a:ext cx="393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2 </a:t>
            </a:r>
            <a:r>
              <a:rPr lang="en-US" b="1" dirty="0" smtClean="0">
                <a:latin typeface="Helvetica"/>
              </a:rPr>
              <a:t>– Sportal.bg</a:t>
            </a:r>
            <a:endParaRPr lang="bg-BG" b="1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75656" y="483518"/>
            <a:ext cx="336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Sportal.bg  -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водеща новина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12508" y="483518"/>
            <a:ext cx="3331492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2" name="TextBox 21"/>
          <p:cNvSpPr txBox="1"/>
          <p:nvPr/>
        </p:nvSpPr>
        <p:spPr>
          <a:xfrm>
            <a:off x="5833343" y="483518"/>
            <a:ext cx="254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Прочитания : 18 221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0331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les_001\Desktop\dsk\thomas-serer-413745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7040" y="316193"/>
            <a:ext cx="9361040" cy="482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Users\ACER\Desktop\DSK wizz\sportal articles\fb novini 2 articl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5291">
            <a:off x="6228184" y="1259592"/>
            <a:ext cx="2729281" cy="29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Users\ACER\Desktop\DSK wizz\sportal articles\Article 2 sportal FB obikoli sveta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41"/>
          <a:stretch/>
        </p:blipFill>
        <p:spPr bwMode="auto">
          <a:xfrm rot="169406">
            <a:off x="3132623" y="1413074"/>
            <a:ext cx="2732354" cy="302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8" name="Rectangle 17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8629">
            <a:off x="107504" y="1347614"/>
            <a:ext cx="2720143" cy="27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8" name="TextBox 27"/>
          <p:cNvSpPr txBox="1"/>
          <p:nvPr/>
        </p:nvSpPr>
        <p:spPr>
          <a:xfrm>
            <a:off x="26977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2</a:t>
            </a:r>
            <a:endParaRPr lang="bg-BG" b="1" dirty="0">
              <a:latin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71134" y="4827450"/>
            <a:ext cx="1853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58 203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99217" y="583535"/>
            <a:ext cx="2016224" cy="515109"/>
            <a:chOff x="3375874" y="1368281"/>
            <a:chExt cx="2016224" cy="515109"/>
          </a:xfrm>
        </p:grpSpPr>
        <p:sp>
          <p:nvSpPr>
            <p:cNvPr id="30" name="Rectangle 29"/>
            <p:cNvSpPr/>
            <p:nvPr/>
          </p:nvSpPr>
          <p:spPr>
            <a:xfrm>
              <a:off x="3375874" y="1368281"/>
              <a:ext cx="2016224" cy="515109"/>
            </a:xfrm>
            <a:prstGeom prst="rect">
              <a:avLst/>
            </a:prstGeom>
            <a:solidFill>
              <a:srgbClr val="7030A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57876" y="1395003"/>
              <a:ext cx="1844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Facebook </a:t>
              </a:r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страница</a:t>
              </a:r>
            </a:p>
            <a:p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Обиколи света с нас</a:t>
              </a:r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 !</a:t>
              </a:r>
              <a:endParaRPr lang="bg-BG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8943" y="583535"/>
            <a:ext cx="2189456" cy="515109"/>
            <a:chOff x="3375874" y="1368281"/>
            <a:chExt cx="2189456" cy="515109"/>
          </a:xfrm>
        </p:grpSpPr>
        <p:sp>
          <p:nvSpPr>
            <p:cNvPr id="33" name="Rectangle 32"/>
            <p:cNvSpPr/>
            <p:nvPr/>
          </p:nvSpPr>
          <p:spPr>
            <a:xfrm>
              <a:off x="3375874" y="1368281"/>
              <a:ext cx="2016224" cy="515109"/>
            </a:xfrm>
            <a:prstGeom prst="rect">
              <a:avLst/>
            </a:prstGeom>
            <a:solidFill>
              <a:srgbClr val="7030A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457875" y="1395003"/>
              <a:ext cx="2107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Facebook </a:t>
              </a:r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страница на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Sportal.bg</a:t>
              </a:r>
              <a:endParaRPr lang="bg-BG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67856" y="583535"/>
            <a:ext cx="2016224" cy="515109"/>
            <a:chOff x="3375874" y="1368281"/>
            <a:chExt cx="2016224" cy="515109"/>
          </a:xfrm>
        </p:grpSpPr>
        <p:sp>
          <p:nvSpPr>
            <p:cNvPr id="36" name="Rectangle 35"/>
            <p:cNvSpPr/>
            <p:nvPr/>
          </p:nvSpPr>
          <p:spPr>
            <a:xfrm>
              <a:off x="3375874" y="1368281"/>
              <a:ext cx="2016224" cy="515109"/>
            </a:xfrm>
            <a:prstGeom prst="rect">
              <a:avLst/>
            </a:prstGeom>
            <a:solidFill>
              <a:srgbClr val="7030A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57876" y="1395003"/>
              <a:ext cx="1897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Facebook </a:t>
              </a:r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страница на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Novini.bg</a:t>
              </a:r>
              <a:endParaRPr lang="bg-BG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04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ales_001\Desktop\dsk\nathan-rogers-43900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634"/>
            <a:ext cx="9144000" cy="480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ACER\Desktop\DSK wizz\sportal articles\article 3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203598"/>
            <a:ext cx="4068695" cy="31368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ACER\Desktop\DSK wizz\sportal articles\sportal article 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203598"/>
            <a:ext cx="1450777" cy="300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1691680" y="1760834"/>
            <a:ext cx="468052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5288260" y="4803998"/>
            <a:ext cx="216024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TextBox 13"/>
          <p:cNvSpPr txBox="1"/>
          <p:nvPr/>
        </p:nvSpPr>
        <p:spPr>
          <a:xfrm>
            <a:off x="197700" y="4774168"/>
            <a:ext cx="541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https://www.sportal.bg/news.php?news=752268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6" name="TextBox 15"/>
          <p:cNvSpPr txBox="1"/>
          <p:nvPr/>
        </p:nvSpPr>
        <p:spPr>
          <a:xfrm>
            <a:off x="2708322" y="-20538"/>
            <a:ext cx="393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3 </a:t>
            </a:r>
            <a:r>
              <a:rPr lang="en-US" b="1" dirty="0" smtClean="0">
                <a:latin typeface="Helvetica"/>
              </a:rPr>
              <a:t>– Sportal.bg</a:t>
            </a:r>
            <a:endParaRPr lang="bg-BG" b="1" dirty="0">
              <a:latin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656" y="483518"/>
            <a:ext cx="336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Sportal.bg  -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водеща новина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12508" y="483518"/>
            <a:ext cx="3331492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9" name="TextBox 18"/>
          <p:cNvSpPr txBox="1"/>
          <p:nvPr/>
        </p:nvSpPr>
        <p:spPr>
          <a:xfrm>
            <a:off x="5833343" y="483518"/>
            <a:ext cx="241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Прочитания : 7 723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618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Sales_001\Desktop\dsk\florian-muller-43510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502"/>
            <a:ext cx="9144000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Users\ACER\Desktop\DSK wizz\sportal articles\fb novini 3 articl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133">
            <a:off x="6011754" y="1347345"/>
            <a:ext cx="2739207" cy="273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060">
            <a:off x="160096" y="1423121"/>
            <a:ext cx="3114165" cy="313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Sales_001\Desktop\dsk\3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491630"/>
            <a:ext cx="2147689" cy="262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9" name="Rectangle 28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1" name="Rectangle 30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7030A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6" name="TextBox 35"/>
          <p:cNvSpPr txBox="1"/>
          <p:nvPr/>
        </p:nvSpPr>
        <p:spPr>
          <a:xfrm>
            <a:off x="27485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3</a:t>
            </a:r>
            <a:endParaRPr lang="bg-BG" b="1" dirty="0">
              <a:latin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71134" y="4827450"/>
            <a:ext cx="1726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21 407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99217" y="583535"/>
            <a:ext cx="2016224" cy="515109"/>
            <a:chOff x="3375874" y="1368281"/>
            <a:chExt cx="2016224" cy="515109"/>
          </a:xfrm>
        </p:grpSpPr>
        <p:sp>
          <p:nvSpPr>
            <p:cNvPr id="23" name="Rectangle 22"/>
            <p:cNvSpPr/>
            <p:nvPr/>
          </p:nvSpPr>
          <p:spPr>
            <a:xfrm>
              <a:off x="3375874" y="1368281"/>
              <a:ext cx="2016224" cy="515109"/>
            </a:xfrm>
            <a:prstGeom prst="rect">
              <a:avLst/>
            </a:prstGeom>
            <a:solidFill>
              <a:srgbClr val="7030A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57876" y="1395003"/>
              <a:ext cx="1844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Facebook </a:t>
              </a:r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страница</a:t>
              </a:r>
            </a:p>
            <a:p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Обиколи света с нас</a:t>
              </a:r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 !</a:t>
              </a:r>
              <a:endParaRPr lang="bg-BG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8942" y="583535"/>
            <a:ext cx="2189457" cy="515109"/>
            <a:chOff x="3375874" y="1368281"/>
            <a:chExt cx="2016224" cy="515109"/>
          </a:xfrm>
        </p:grpSpPr>
        <p:sp>
          <p:nvSpPr>
            <p:cNvPr id="26" name="Rectangle 25"/>
            <p:cNvSpPr/>
            <p:nvPr/>
          </p:nvSpPr>
          <p:spPr>
            <a:xfrm>
              <a:off x="3375874" y="1368281"/>
              <a:ext cx="2016224" cy="515109"/>
            </a:xfrm>
            <a:prstGeom prst="rect">
              <a:avLst/>
            </a:prstGeom>
            <a:solidFill>
              <a:srgbClr val="7030A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57876" y="1395003"/>
              <a:ext cx="1844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Facebook </a:t>
              </a:r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страница на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Sportal.bg</a:t>
              </a:r>
              <a:endParaRPr lang="bg-BG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67856" y="583535"/>
            <a:ext cx="2131644" cy="515109"/>
            <a:chOff x="3375874" y="1368281"/>
            <a:chExt cx="2131644" cy="515109"/>
          </a:xfrm>
        </p:grpSpPr>
        <p:sp>
          <p:nvSpPr>
            <p:cNvPr id="34" name="Rectangle 33"/>
            <p:cNvSpPr/>
            <p:nvPr/>
          </p:nvSpPr>
          <p:spPr>
            <a:xfrm>
              <a:off x="3375874" y="1368281"/>
              <a:ext cx="2016224" cy="515109"/>
            </a:xfrm>
            <a:prstGeom prst="rect">
              <a:avLst/>
            </a:prstGeom>
            <a:solidFill>
              <a:srgbClr val="7030A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57876" y="1395003"/>
              <a:ext cx="2049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Facebook </a:t>
              </a:r>
              <a:r>
                <a:rPr lang="bg-BG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страница на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Novini.bg</a:t>
              </a:r>
              <a:endParaRPr lang="bg-BG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77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ales_001\Downloads\rawpixel-755616-unsplas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2"/>
          <a:stretch/>
        </p:blipFill>
        <p:spPr bwMode="auto">
          <a:xfrm>
            <a:off x="-88134" y="336369"/>
            <a:ext cx="9458056" cy="480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339502"/>
            <a:ext cx="5458408" cy="480399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0" y="339502"/>
            <a:ext cx="4805265" cy="4803998"/>
          </a:xfrm>
          <a:prstGeom prst="rect">
            <a:avLst/>
          </a:prstGeom>
          <a:solidFill>
            <a:srgbClr val="FF00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" name="TextBox 1"/>
          <p:cNvSpPr txBox="1"/>
          <p:nvPr/>
        </p:nvSpPr>
        <p:spPr>
          <a:xfrm>
            <a:off x="354563" y="671804"/>
            <a:ext cx="407747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Таргет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– </a:t>
            </a: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18 - 50</a:t>
            </a:r>
          </a:p>
          <a:p>
            <a:pPr marL="285750" indent="-285750">
              <a:buFont typeface="Wingdings" charset="2"/>
              <a:buChar char="§"/>
            </a:pP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Сайт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– Novini.bg</a:t>
            </a:r>
            <a:endParaRPr lang="bg-BG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endParaRPr lang="bg-BG" sz="1600" dirty="0" smtClean="0">
              <a:solidFill>
                <a:schemeClr val="bg1"/>
              </a:solidFill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Добре информирана аудитория в зряла възраст.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Чрез стегнато и обучително съдържание подходящо за аудитория представихме всички бенефити на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картата.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1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3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les_001\Desktop\dsk\nicole-harrington-62045-unsplas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9993" y="339502"/>
            <a:ext cx="9360000" cy="54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87466" y="339502"/>
            <a:ext cx="9361040" cy="4968552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2" name="Rectangle 21"/>
          <p:cNvSpPr/>
          <p:nvPr/>
        </p:nvSpPr>
        <p:spPr>
          <a:xfrm>
            <a:off x="3815408" y="555526"/>
            <a:ext cx="5328592" cy="60176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" name="TextBox 1"/>
          <p:cNvSpPr txBox="1"/>
          <p:nvPr/>
        </p:nvSpPr>
        <p:spPr>
          <a:xfrm>
            <a:off x="2657522" y="-20538"/>
            <a:ext cx="397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</a:t>
            </a:r>
            <a:r>
              <a:rPr lang="en-US" b="1" dirty="0" smtClean="0">
                <a:latin typeface="Helvetica"/>
              </a:rPr>
              <a:t>N 1 – Woman.bg</a:t>
            </a:r>
            <a:endParaRPr lang="bg-BG" b="1" dirty="0">
              <a:latin typeface="Helvetica"/>
            </a:endParaRPr>
          </a:p>
        </p:txBody>
      </p:sp>
      <p:pic>
        <p:nvPicPr>
          <p:cNvPr id="2050" name="Picture 2" descr="D:\Users\ACER\Desktop\DSK wizz\woman dsk article 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1707654"/>
            <a:ext cx="1828799" cy="293418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D:\Users\ACER\Desktop\DSK wizz\woman dsk article 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747850"/>
            <a:ext cx="2232248" cy="37298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ACER\Desktop\DSK wizz\woman dsk article 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1707654"/>
            <a:ext cx="1802167" cy="3028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9" name="TextBox 28"/>
          <p:cNvSpPr txBox="1"/>
          <p:nvPr/>
        </p:nvSpPr>
        <p:spPr>
          <a:xfrm>
            <a:off x="3760416" y="555526"/>
            <a:ext cx="57899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Пътуването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най-сигурната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инвестиция в щастието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r>
              <a:rPr lang="bg-BG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Прочитания -  28 703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52536" y="4803998"/>
            <a:ext cx="950505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cxnSp>
        <p:nvCxnSpPr>
          <p:cNvPr id="16" name="Elbow Connector 15"/>
          <p:cNvCxnSpPr>
            <a:endCxn id="2050" idx="1"/>
          </p:cNvCxnSpPr>
          <p:nvPr/>
        </p:nvCxnSpPr>
        <p:spPr>
          <a:xfrm>
            <a:off x="2264229" y="2079171"/>
            <a:ext cx="1155643" cy="1095576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>
            <a:off x="5220072" y="2787774"/>
            <a:ext cx="1196217" cy="1117347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43508" y="4803998"/>
            <a:ext cx="885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https://woman.bg/pazaruvaj--i-putuvaj/putuvaneto---naj-sigurnata-investitsiya-v-shtastieto.58088.html</a:t>
            </a: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505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ales_001\Desktop\dsk\elijah-o-donnell-603766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213" y="324091"/>
            <a:ext cx="9175213" cy="481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ACER\Desktop\DSK wizz article novini N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347614"/>
            <a:ext cx="3799587" cy="29716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ACER\Desktop\DSK wizz article novini N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7" y="1419622"/>
            <a:ext cx="2335188" cy="29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Elbow Connector 7"/>
          <p:cNvCxnSpPr/>
          <p:nvPr/>
        </p:nvCxnSpPr>
        <p:spPr>
          <a:xfrm>
            <a:off x="4211960" y="1995686"/>
            <a:ext cx="1512168" cy="914400"/>
          </a:xfrm>
          <a:prstGeom prst="bentConnector3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627233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64185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" name="Rectangle 1"/>
          <p:cNvSpPr/>
          <p:nvPr/>
        </p:nvSpPr>
        <p:spPr>
          <a:xfrm>
            <a:off x="0" y="477416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https://novini.bg/biznes/media-i-reklama/505100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3422" y="-20538"/>
            <a:ext cx="378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1</a:t>
            </a:r>
            <a:r>
              <a:rPr lang="en-US" b="1" dirty="0" smtClean="0">
                <a:latin typeface="Helvetica"/>
              </a:rPr>
              <a:t>– Novini.bg</a:t>
            </a:r>
            <a:endParaRPr lang="bg-BG" b="1" dirty="0">
              <a:latin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3939" y="490662"/>
            <a:ext cx="3310061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TextBox 13"/>
          <p:cNvSpPr txBox="1"/>
          <p:nvPr/>
        </p:nvSpPr>
        <p:spPr>
          <a:xfrm>
            <a:off x="5833343" y="483518"/>
            <a:ext cx="241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Прочитания : 3 617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1704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ales_001\Desktop\dsk\absolutvision-365898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0293"/>
            <a:ext cx="9144000" cy="493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31240" y="371038"/>
            <a:ext cx="9275240" cy="4949357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026" name="Picture 2" descr="D:\Users\ACER\Desktop\DSK article novini.b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1131590"/>
            <a:ext cx="3680800" cy="35431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9" name="Rectangle 8"/>
          <p:cNvSpPr/>
          <p:nvPr/>
        </p:nvSpPr>
        <p:spPr>
          <a:xfrm>
            <a:off x="-252536" y="490662"/>
            <a:ext cx="5328592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483518"/>
            <a:ext cx="309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Novini.bg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водещи новини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33939" y="490662"/>
            <a:ext cx="3310061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TextBox 14"/>
          <p:cNvSpPr txBox="1"/>
          <p:nvPr/>
        </p:nvSpPr>
        <p:spPr>
          <a:xfrm>
            <a:off x="2873422" y="-20538"/>
            <a:ext cx="378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1</a:t>
            </a:r>
            <a:r>
              <a:rPr lang="en-US" b="1" dirty="0" smtClean="0">
                <a:latin typeface="Helvetica"/>
              </a:rPr>
              <a:t>– Novini.bg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5461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ales_001\Desktop\dsk\rawpixel-3151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65760"/>
            <a:ext cx="9144000" cy="477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330254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026" name="Picture 2" descr="D:\Users\ACER\Desktop\DSK wizz\Novini articles\novini article 1 FB novini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22314">
            <a:off x="6206095" y="1406357"/>
            <a:ext cx="2470361" cy="27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ACER\Desktop\DSK wizz\Novini articles\novini article 1 FB sportal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8625">
            <a:off x="364134" y="1355239"/>
            <a:ext cx="2448272" cy="285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42356" y="617656"/>
            <a:ext cx="2036820" cy="528756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6" name="Rectangle 25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7" name="Rectangle 26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8" name="Rectangle 27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6146" name="Picture 2" descr="C:\Users\Sales_001\Desktop\dsk\2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707654"/>
            <a:ext cx="2425419" cy="28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7866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1</a:t>
            </a:r>
            <a:endParaRPr lang="bg-BG" b="1" dirty="0">
              <a:latin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71134" y="4827450"/>
            <a:ext cx="1790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22 020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0944" y="651201"/>
            <a:ext cx="196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Sportal.bg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78983" y="617656"/>
            <a:ext cx="2036820" cy="528756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1" name="Rectangle 40"/>
          <p:cNvSpPr/>
          <p:nvPr/>
        </p:nvSpPr>
        <p:spPr>
          <a:xfrm>
            <a:off x="6513502" y="617656"/>
            <a:ext cx="2036820" cy="528756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9" name="TextBox 28"/>
          <p:cNvSpPr txBox="1"/>
          <p:nvPr/>
        </p:nvSpPr>
        <p:spPr>
          <a:xfrm>
            <a:off x="3381219" y="651201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49858" y="651201"/>
            <a:ext cx="201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9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ales_001\Desktop\dsk\bank-phrom-35228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274" y="326571"/>
            <a:ext cx="9168827" cy="48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330254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cxnSp>
        <p:nvCxnSpPr>
          <p:cNvPr id="8" name="Elbow Connector 7"/>
          <p:cNvCxnSpPr/>
          <p:nvPr/>
        </p:nvCxnSpPr>
        <p:spPr>
          <a:xfrm>
            <a:off x="3923928" y="2008398"/>
            <a:ext cx="1152128" cy="914400"/>
          </a:xfrm>
          <a:prstGeom prst="bentConnector3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CER\Desktop\DSK wizz\Novini articles\article 2 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791037"/>
            <a:ext cx="2661862" cy="37628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ACER\Desktop\DSK wizz\Novini articles\article 2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563638"/>
            <a:ext cx="1522146" cy="27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TextBox 14"/>
          <p:cNvSpPr txBox="1"/>
          <p:nvPr/>
        </p:nvSpPr>
        <p:spPr>
          <a:xfrm>
            <a:off x="2873422" y="-20538"/>
            <a:ext cx="378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2</a:t>
            </a:r>
            <a:r>
              <a:rPr lang="en-US" b="1" dirty="0" smtClean="0">
                <a:latin typeface="Helvetica"/>
              </a:rPr>
              <a:t>– Novini.bg</a:t>
            </a:r>
            <a:endParaRPr lang="bg-BG" b="1" dirty="0">
              <a:latin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3939" y="490662"/>
            <a:ext cx="3310061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TextBox 13"/>
          <p:cNvSpPr txBox="1"/>
          <p:nvPr/>
        </p:nvSpPr>
        <p:spPr>
          <a:xfrm>
            <a:off x="5833343" y="483518"/>
            <a:ext cx="235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Прочитания : 1 765</a:t>
            </a:r>
          </a:p>
        </p:txBody>
      </p:sp>
    </p:spTree>
    <p:extLst>
      <p:ext uri="{BB962C8B-B14F-4D97-AF65-F5344CB8AC3E}">
        <p14:creationId xmlns:p14="http://schemas.microsoft.com/office/powerpoint/2010/main" val="116690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ales_001\Desktop\dsk\yolanda-sun-311505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776" y="355600"/>
            <a:ext cx="9275296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30254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Rectangle 2"/>
          <p:cNvSpPr/>
          <p:nvPr/>
        </p:nvSpPr>
        <p:spPr>
          <a:xfrm>
            <a:off x="0" y="47741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https://novini.bg/biznes/media-i-reklama/512049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3422" y="-20538"/>
            <a:ext cx="378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</a:t>
            </a:r>
            <a:r>
              <a:rPr lang="en-US" b="1" dirty="0" smtClean="0">
                <a:latin typeface="Helvetica"/>
              </a:rPr>
              <a:t> N </a:t>
            </a:r>
            <a:r>
              <a:rPr lang="bg-BG" b="1" dirty="0" smtClean="0">
                <a:latin typeface="Helvetica"/>
              </a:rPr>
              <a:t>2</a:t>
            </a:r>
            <a:r>
              <a:rPr lang="en-US" b="1" dirty="0" smtClean="0">
                <a:latin typeface="Helvetica"/>
              </a:rPr>
              <a:t>– Novini.bg</a:t>
            </a:r>
            <a:endParaRPr lang="bg-BG" b="1" dirty="0">
              <a:latin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52536" y="490662"/>
            <a:ext cx="5328592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TextBox 14"/>
          <p:cNvSpPr txBox="1"/>
          <p:nvPr/>
        </p:nvSpPr>
        <p:spPr>
          <a:xfrm>
            <a:off x="1475656" y="483518"/>
            <a:ext cx="309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Novini.bg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водещи новини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33939" y="490662"/>
            <a:ext cx="3310061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074" name="Picture 2" descr="D:\Users\ACER\Desktop\DSK wizz\Novini articles\DSK article novini 2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131590"/>
            <a:ext cx="3507002" cy="35581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89962" y="1344305"/>
            <a:ext cx="1528551" cy="846162"/>
          </a:xfrm>
          <a:custGeom>
            <a:avLst/>
            <a:gdLst>
              <a:gd name="connsiteX0" fmla="*/ 0 w 1624085"/>
              <a:gd name="connsiteY0" fmla="*/ 0 h 839338"/>
              <a:gd name="connsiteX1" fmla="*/ 1624085 w 1624085"/>
              <a:gd name="connsiteY1" fmla="*/ 0 h 839338"/>
              <a:gd name="connsiteX2" fmla="*/ 1624085 w 1624085"/>
              <a:gd name="connsiteY2" fmla="*/ 839338 h 839338"/>
              <a:gd name="connsiteX3" fmla="*/ 0 w 1624085"/>
              <a:gd name="connsiteY3" fmla="*/ 839338 h 839338"/>
              <a:gd name="connsiteX4" fmla="*/ 0 w 1624085"/>
              <a:gd name="connsiteY4" fmla="*/ 0 h 839338"/>
              <a:gd name="connsiteX0" fmla="*/ 0 w 1624085"/>
              <a:gd name="connsiteY0" fmla="*/ 0 h 839338"/>
              <a:gd name="connsiteX1" fmla="*/ 1555846 w 1624085"/>
              <a:gd name="connsiteY1" fmla="*/ 129653 h 839338"/>
              <a:gd name="connsiteX2" fmla="*/ 1624085 w 1624085"/>
              <a:gd name="connsiteY2" fmla="*/ 839338 h 839338"/>
              <a:gd name="connsiteX3" fmla="*/ 0 w 1624085"/>
              <a:gd name="connsiteY3" fmla="*/ 839338 h 839338"/>
              <a:gd name="connsiteX4" fmla="*/ 0 w 1624085"/>
              <a:gd name="connsiteY4" fmla="*/ 0 h 839338"/>
              <a:gd name="connsiteX0" fmla="*/ 0 w 1555846"/>
              <a:gd name="connsiteY0" fmla="*/ 0 h 839338"/>
              <a:gd name="connsiteX1" fmla="*/ 1555846 w 1555846"/>
              <a:gd name="connsiteY1" fmla="*/ 129653 h 839338"/>
              <a:gd name="connsiteX2" fmla="*/ 1501255 w 1555846"/>
              <a:gd name="connsiteY2" fmla="*/ 839338 h 839338"/>
              <a:gd name="connsiteX3" fmla="*/ 0 w 1555846"/>
              <a:gd name="connsiteY3" fmla="*/ 839338 h 839338"/>
              <a:gd name="connsiteX4" fmla="*/ 0 w 1555846"/>
              <a:gd name="connsiteY4" fmla="*/ 0 h 839338"/>
              <a:gd name="connsiteX0" fmla="*/ 0 w 1555846"/>
              <a:gd name="connsiteY0" fmla="*/ 0 h 839338"/>
              <a:gd name="connsiteX1" fmla="*/ 1555846 w 1555846"/>
              <a:gd name="connsiteY1" fmla="*/ 129653 h 839338"/>
              <a:gd name="connsiteX2" fmla="*/ 1501255 w 1555846"/>
              <a:gd name="connsiteY2" fmla="*/ 839338 h 839338"/>
              <a:gd name="connsiteX3" fmla="*/ 0 w 1555846"/>
              <a:gd name="connsiteY3" fmla="*/ 743804 h 839338"/>
              <a:gd name="connsiteX4" fmla="*/ 0 w 1555846"/>
              <a:gd name="connsiteY4" fmla="*/ 0 h 839338"/>
              <a:gd name="connsiteX0" fmla="*/ 0 w 1555846"/>
              <a:gd name="connsiteY0" fmla="*/ 0 h 846162"/>
              <a:gd name="connsiteX1" fmla="*/ 1555846 w 1555846"/>
              <a:gd name="connsiteY1" fmla="*/ 129653 h 846162"/>
              <a:gd name="connsiteX2" fmla="*/ 1514903 w 1555846"/>
              <a:gd name="connsiteY2" fmla="*/ 846162 h 846162"/>
              <a:gd name="connsiteX3" fmla="*/ 0 w 1555846"/>
              <a:gd name="connsiteY3" fmla="*/ 743804 h 846162"/>
              <a:gd name="connsiteX4" fmla="*/ 0 w 1555846"/>
              <a:gd name="connsiteY4" fmla="*/ 0 h 846162"/>
              <a:gd name="connsiteX0" fmla="*/ 0 w 1528551"/>
              <a:gd name="connsiteY0" fmla="*/ 0 h 846162"/>
              <a:gd name="connsiteX1" fmla="*/ 1528551 w 1528551"/>
              <a:gd name="connsiteY1" fmla="*/ 136477 h 846162"/>
              <a:gd name="connsiteX2" fmla="*/ 1514903 w 1528551"/>
              <a:gd name="connsiteY2" fmla="*/ 846162 h 846162"/>
              <a:gd name="connsiteX3" fmla="*/ 0 w 1528551"/>
              <a:gd name="connsiteY3" fmla="*/ 743804 h 846162"/>
              <a:gd name="connsiteX4" fmla="*/ 0 w 1528551"/>
              <a:gd name="connsiteY4" fmla="*/ 0 h 84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551" h="846162">
                <a:moveTo>
                  <a:pt x="0" y="0"/>
                </a:moveTo>
                <a:lnTo>
                  <a:pt x="1528551" y="136477"/>
                </a:lnTo>
                <a:lnTo>
                  <a:pt x="1514903" y="846162"/>
                </a:lnTo>
                <a:lnTo>
                  <a:pt x="0" y="74380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61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Sales_001\Desktop\dsk\matt-botsford-197870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80528" y="339502"/>
            <a:ext cx="9433744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Users\ACER\Desktop\DSK wizz\Novini articles\fb novini article 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5478">
            <a:off x="6012160" y="1347614"/>
            <a:ext cx="291609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2475">
            <a:off x="87022" y="1480775"/>
            <a:ext cx="2504428" cy="261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Sales_001\Desktop\dsk\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563638"/>
            <a:ext cx="2232273" cy="26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6" name="Rectangle 35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7" name="Rectangle 36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3" name="TextBox 22"/>
          <p:cNvSpPr txBox="1"/>
          <p:nvPr/>
        </p:nvSpPr>
        <p:spPr>
          <a:xfrm>
            <a:off x="26596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/>
              </a:rPr>
              <a:t>Facebook </a:t>
            </a:r>
            <a:r>
              <a:rPr lang="bg-BG" b="1" dirty="0" smtClean="0">
                <a:latin typeface="Helvetica"/>
              </a:rPr>
              <a:t>публикация – статия </a:t>
            </a:r>
            <a:r>
              <a:rPr lang="en-US" b="1" dirty="0" smtClean="0">
                <a:latin typeface="Helvetica"/>
              </a:rPr>
              <a:t>N 2</a:t>
            </a:r>
            <a:endParaRPr lang="bg-BG" b="1" dirty="0">
              <a:latin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1134" y="4827450"/>
            <a:ext cx="2221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</a:t>
            </a:r>
            <a:r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23 </a:t>
            </a:r>
            <a:r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424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429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2356" y="617656"/>
            <a:ext cx="2036820" cy="528756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6" name="TextBox 25"/>
          <p:cNvSpPr txBox="1"/>
          <p:nvPr/>
        </p:nvSpPr>
        <p:spPr>
          <a:xfrm>
            <a:off x="330944" y="651201"/>
            <a:ext cx="2132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Sportal.bg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78983" y="617656"/>
            <a:ext cx="2036820" cy="528756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8" name="Rectangle 27"/>
          <p:cNvSpPr/>
          <p:nvPr/>
        </p:nvSpPr>
        <p:spPr>
          <a:xfrm>
            <a:off x="6513502" y="617656"/>
            <a:ext cx="2036820" cy="528756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0" name="TextBox 29"/>
          <p:cNvSpPr txBox="1"/>
          <p:nvPr/>
        </p:nvSpPr>
        <p:spPr>
          <a:xfrm>
            <a:off x="3381219" y="651201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49858" y="651201"/>
            <a:ext cx="215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les_001\Desktop\dsk\matt-botsford-197870-unsplash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0520"/>
            <a:ext cx="9144000" cy="476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885330"/>
            <a:ext cx="4998438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0" y="2499742"/>
            <a:ext cx="5004048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1851670"/>
            <a:ext cx="3932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Премиум Дисплей Реклама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r>
              <a:rPr lang="bg-BG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Десктоп и Мобилни формати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8452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ales_001\Desktop\dsk\kelly-sikkema-455242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0" y="363984"/>
            <a:ext cx="9144000" cy="477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ales_001\Desktop\dsk\300x250_m.woman.b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15566"/>
            <a:ext cx="1809204" cy="3618408"/>
          </a:xfrm>
          <a:prstGeom prst="roundRect">
            <a:avLst>
              <a:gd name="adj" fmla="val 591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les_001\Desktop\dsk\300x250_m.novini.b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915566"/>
            <a:ext cx="1809204" cy="3618408"/>
          </a:xfrm>
          <a:prstGeom prst="roundRect">
            <a:avLst>
              <a:gd name="adj" fmla="val 844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les_001\Desktop\dsk\300x250_m.hotnews.b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915566"/>
            <a:ext cx="1809204" cy="3618408"/>
          </a:xfrm>
          <a:prstGeom prst="roundRect">
            <a:avLst>
              <a:gd name="adj" fmla="val 844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40819" y="-20538"/>
            <a:ext cx="232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Мобилни формати</a:t>
            </a:r>
            <a:endParaRPr lang="bg-BG" b="1" dirty="0">
              <a:latin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Rectangle 12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TextBox 13"/>
          <p:cNvSpPr txBox="1"/>
          <p:nvPr/>
        </p:nvSpPr>
        <p:spPr>
          <a:xfrm>
            <a:off x="1728530" y="4774168"/>
            <a:ext cx="168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SMG Network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6" name="TextBox 15"/>
          <p:cNvSpPr txBox="1"/>
          <p:nvPr/>
        </p:nvSpPr>
        <p:spPr>
          <a:xfrm>
            <a:off x="1475656" y="48351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Мобилен банер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300x250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px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736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C:\Users\Sales_001\Desktop\dsk\samuel-zeller-358865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2" y="340963"/>
            <a:ext cx="9177885" cy="480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1475656" y="48351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Банер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300x600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px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2052" name="Picture 4" descr="C:\Users\Sales_001\Desktop\dsk\300x600_woman.b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03598"/>
            <a:ext cx="4565172" cy="3228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28530" y="4774168"/>
            <a:ext cx="1360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Woman.bg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95290" y="-20538"/>
            <a:ext cx="224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Десктоп формати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1036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Sales_001\Downloads\edu-lauton-71055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634"/>
            <a:ext cx="9252519" cy="48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074" name="Picture 2" descr="C:\Users\Sales_001\Desktop\dsk\300x600_novini.b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131590"/>
            <a:ext cx="3305994" cy="33298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28530" y="4774168"/>
            <a:ext cx="123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Novini.bg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48351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Банер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300x600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px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95290" y="-20538"/>
            <a:ext cx="224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Десктоп формати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7631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ales_001\Desktop\dsk\nils-nedel-38668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6969" y="339502"/>
            <a:ext cx="9360000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08406" y="339502"/>
            <a:ext cx="9361040" cy="4968552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" name="TextBox 1"/>
          <p:cNvSpPr txBox="1"/>
          <p:nvPr/>
        </p:nvSpPr>
        <p:spPr>
          <a:xfrm>
            <a:off x="1711221" y="-20538"/>
            <a:ext cx="602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Авторска статия  </a:t>
            </a:r>
            <a:r>
              <a:rPr lang="en-US" b="1" dirty="0" smtClean="0">
                <a:latin typeface="Helvetica"/>
              </a:rPr>
              <a:t>N 1 </a:t>
            </a:r>
            <a:r>
              <a:rPr lang="bg-BG" b="1" dirty="0" smtClean="0">
                <a:latin typeface="Helvetica"/>
              </a:rPr>
              <a:t>- водеща новина в </a:t>
            </a:r>
            <a:r>
              <a:rPr lang="en-US" b="1" dirty="0" smtClean="0">
                <a:latin typeface="Helvetica"/>
              </a:rPr>
              <a:t>Woman.bg</a:t>
            </a:r>
            <a:endParaRPr lang="bg-BG" b="1" dirty="0">
              <a:latin typeface="Helvetica"/>
            </a:endParaRPr>
          </a:p>
        </p:txBody>
      </p:sp>
      <p:pic>
        <p:nvPicPr>
          <p:cNvPr id="2050" name="Picture 2" descr="D:\Users\ACER\Desktop\woman wizz article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915566"/>
            <a:ext cx="1735792" cy="3314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lbow Connector 10"/>
          <p:cNvCxnSpPr/>
          <p:nvPr/>
        </p:nvCxnSpPr>
        <p:spPr>
          <a:xfrm>
            <a:off x="3532909" y="1859973"/>
            <a:ext cx="2839291" cy="1143825"/>
          </a:xfrm>
          <a:prstGeom prst="bentConnector3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4" name="Rectangle 13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Rectangle 14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026" name="Picture 2" descr="C:\Users\Sales_001\Desktop\dsk\Screen Shot 2018-10-11 at 12.09.33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75" y="766973"/>
            <a:ext cx="2482493" cy="35597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56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ales_001\Desktop\dsk\diego-ph-249471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53466"/>
            <a:ext cx="9144000" cy="47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4098" name="Picture 2" descr="C:\Users\Sales_001\Desktop\dsk\300x600_hotnews.b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47613"/>
            <a:ext cx="4144219" cy="29981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28530" y="4774168"/>
            <a:ext cx="149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Hotnews.bg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48351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Банер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300x600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px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95290" y="-20538"/>
            <a:ext cx="224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Десктоп формати</a:t>
            </a:r>
            <a:endParaRPr lang="bg-BG" b="1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014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es_001\Desktop\dsk\ingo-hamm-549549-unsplash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63896"/>
            <a:ext cx="9144000" cy="530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330254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687" y="949101"/>
            <a:ext cx="5642627" cy="409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95290" y="-20538"/>
            <a:ext cx="224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Десктоп формати</a:t>
            </a:r>
            <a:endParaRPr lang="bg-BG" b="1" dirty="0">
              <a:latin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7" name="TextBox 6"/>
          <p:cNvSpPr txBox="1"/>
          <p:nvPr/>
        </p:nvSpPr>
        <p:spPr>
          <a:xfrm>
            <a:off x="172295" y="490342"/>
            <a:ext cx="376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Брандиране на сайт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 Woman.bg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42"/>
          <a:stretch/>
        </p:blipFill>
        <p:spPr bwMode="auto">
          <a:xfrm>
            <a:off x="2842096" y="1383417"/>
            <a:ext cx="3558704" cy="363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20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ales_001\Desktop\dsk\jonas-renner-1133287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2943"/>
            <a:ext cx="9144000" cy="480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30254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736" y="906380"/>
            <a:ext cx="6480528" cy="411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95290" y="-20538"/>
            <a:ext cx="224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Десктоп формати</a:t>
            </a:r>
            <a:endParaRPr lang="bg-BG" b="1" dirty="0">
              <a:latin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172294" y="490342"/>
            <a:ext cx="395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Брандиране на сайт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 Novini.bg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4526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ales_001\Desktop\dsk\jeshoots-com-722888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2226"/>
            <a:ext cx="9144000" cy="47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30254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0722" y="955938"/>
            <a:ext cx="6382557" cy="404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52536" y="483518"/>
            <a:ext cx="5328592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172294" y="490342"/>
            <a:ext cx="395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Брандиране на сайт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 Hotnews.bg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pic>
        <p:nvPicPr>
          <p:cNvPr id="14" name="Picture 2" descr="C:\Users\Sales_001\Downloads\rawpixel-755616-unsplas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2"/>
          <a:stretch/>
        </p:blipFill>
        <p:spPr bwMode="auto">
          <a:xfrm>
            <a:off x="-88134" y="336369"/>
            <a:ext cx="9458056" cy="480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339502"/>
            <a:ext cx="5458408" cy="480399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6" name="Rectangle 15"/>
          <p:cNvSpPr/>
          <p:nvPr/>
        </p:nvSpPr>
        <p:spPr>
          <a:xfrm>
            <a:off x="0" y="339502"/>
            <a:ext cx="4805265" cy="4803998"/>
          </a:xfrm>
          <a:prstGeom prst="rect">
            <a:avLst/>
          </a:prstGeom>
          <a:solidFill>
            <a:srgbClr val="FF00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7" name="TextBox 16"/>
          <p:cNvSpPr txBox="1"/>
          <p:nvPr/>
        </p:nvSpPr>
        <p:spPr>
          <a:xfrm>
            <a:off x="354563" y="496706"/>
            <a:ext cx="407747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 </a:t>
            </a:r>
          </a:p>
          <a:p>
            <a:pPr algn="ctr"/>
            <a:endParaRPr lang="bg-BG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algn="ctr"/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algn="ctr"/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АНАЛИЗ НА КАМПАНИЯТА</a:t>
            </a:r>
          </a:p>
          <a:p>
            <a:pPr marL="285750" indent="-285750">
              <a:buFont typeface="Wingdings" charset="2"/>
              <a:buChar char="§"/>
            </a:pP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СТАТИСТИКА</a:t>
            </a:r>
          </a:p>
          <a:p>
            <a:pPr marL="285750" indent="-285750">
              <a:buFont typeface="Wingdings" charset="2"/>
              <a:buChar char="§"/>
            </a:pP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bg-BG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ПРЕПОРЪКИ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4526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Sales_001\Desktop\dsk\stephen-dawson-670638-unsplash.jpg"/>
          <p:cNvPicPr>
            <a:picLocks noChangeAspect="1" noChangeArrowheads="1"/>
          </p:cNvPicPr>
          <p:nvPr/>
        </p:nvPicPr>
        <p:blipFill rotWithShape="1">
          <a:blip r:embed="rId4" cstate="screen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5955" y="351692"/>
            <a:ext cx="9191516" cy="48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848163" y="-20538"/>
            <a:ext cx="398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</a:rPr>
              <a:t>Статистика за Премиум Дисплей</a:t>
            </a:r>
            <a:endParaRPr lang="bg-BG" b="1" dirty="0">
              <a:latin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7" name="Rectangle 26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8" name="Rectangle 27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" name="Rectangle 1"/>
          <p:cNvSpPr/>
          <p:nvPr/>
        </p:nvSpPr>
        <p:spPr>
          <a:xfrm>
            <a:off x="215865" y="4828760"/>
            <a:ext cx="2711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Данни </a:t>
            </a:r>
            <a:r>
              <a:rPr lang="bg-BG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–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Gemius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Direct Effect</a:t>
            </a:r>
            <a:r>
              <a:rPr lang="bg-BG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</a:t>
            </a:r>
            <a:endParaRPr lang="bg-BG" sz="1400" dirty="0"/>
          </a:p>
        </p:txBody>
      </p:sp>
      <p:sp>
        <p:nvSpPr>
          <p:cNvPr id="12" name="Rectangle 11"/>
          <p:cNvSpPr/>
          <p:nvPr/>
        </p:nvSpPr>
        <p:spPr>
          <a:xfrm>
            <a:off x="-252536" y="1517515"/>
            <a:ext cx="9581362" cy="2140085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22" name="Picture 21" descr="Screen Shot 2019-01-08 at 22.46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503"/>
            <a:ext cx="9144000" cy="1424495"/>
          </a:xfrm>
          <a:prstGeom prst="rect">
            <a:avLst/>
          </a:prstGeom>
        </p:spPr>
      </p:pic>
      <p:pic>
        <p:nvPicPr>
          <p:cNvPr id="13" name="Picture 12" descr="Screen Shot 2019-01-08 at 22.47.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264"/>
            <a:ext cx="1612900" cy="3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8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les_001\Desktop\dsk\stephen-dawson-670638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5955" y="351692"/>
            <a:ext cx="9191516" cy="48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52537" y="1206230"/>
            <a:ext cx="8686418" cy="360593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1" name="Rectangle 20"/>
          <p:cNvSpPr/>
          <p:nvPr/>
        </p:nvSpPr>
        <p:spPr>
          <a:xfrm>
            <a:off x="-252537" y="1877438"/>
            <a:ext cx="7188358" cy="358125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2" name="Rectangle 21"/>
          <p:cNvSpPr/>
          <p:nvPr/>
        </p:nvSpPr>
        <p:spPr>
          <a:xfrm>
            <a:off x="-211540" y="2613546"/>
            <a:ext cx="6223378" cy="352173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3" name="Rectangle 22"/>
          <p:cNvSpPr/>
          <p:nvPr/>
        </p:nvSpPr>
        <p:spPr>
          <a:xfrm>
            <a:off x="-211540" y="3229583"/>
            <a:ext cx="9355540" cy="384405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1" name="Rectangle 10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chemeClr val="bg2">
              <a:lumMod val="1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147599" y="1197372"/>
            <a:ext cx="6471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13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Авторски статии в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Woman.bg – 251 768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прочитания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99" y="1888514"/>
            <a:ext cx="6180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3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Авторски статии в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Sportal.bg  – 43 494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прочитания</a:t>
            </a:r>
          </a:p>
          <a:p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599" y="2579656"/>
            <a:ext cx="5962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2 </a:t>
            </a:r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Авторски статии в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Novini.bg  – 5 385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прочитания</a:t>
            </a:r>
          </a:p>
          <a:p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94073" y="3200541"/>
            <a:ext cx="691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среднен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reach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на база 55 броя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постове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-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18 840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51965" y="-20538"/>
            <a:ext cx="63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latin typeface="Helvetica"/>
              </a:rPr>
              <a:t>Статистика за авторско съдържание и социални мрежи</a:t>
            </a:r>
            <a:endParaRPr lang="bg-BG" dirty="0">
              <a:latin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7599" y="4808288"/>
            <a:ext cx="470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Данни –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Facebook, Novini.bg, Woman.bg, Sportal.bg</a:t>
            </a: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542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397" y="369103"/>
            <a:ext cx="9158397" cy="4774397"/>
          </a:xfrm>
          <a:prstGeom prst="rect">
            <a:avLst/>
          </a:prstGeom>
          <a:solidFill>
            <a:schemeClr val="bg2">
              <a:lumMod val="1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2957" y="409137"/>
            <a:ext cx="8566497" cy="5201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Достигнахме до над половин милион уникални потребители чрез много добре селектирани медии, лидери в категориите си: </a:t>
            </a:r>
          </a:p>
          <a:p>
            <a:endParaRPr lang="bg-BG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bg-BG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Най-голямата спортна медия в България </a:t>
            </a:r>
            <a:r>
              <a:rPr lang="mr-IN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bg-BG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 Sportal.bg, с концентарция на мъжка аудитория, до която достигнахме чрез съдържание за любимите им футболни отбори и предстоящите мачове, в което Sportal.bg им препоръча най-изгодното предложение за организиране на пътуване в чужбина, за да гледат любимият си отбор на живо с картата на DSK-WizzAir.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bg-BG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bg-BG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Един от най-наложените женски сайтове в България - Woman.bg, чрез </a:t>
            </a:r>
            <a:r>
              <a:rPr lang="bg-BG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който посочихме </a:t>
            </a:r>
            <a:r>
              <a:rPr lang="bg-BG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всички предимства на картата. Представихме я във всеки един момент от нашето ежедневие преплетено в интересно и разнообразно съдържание за потребителите, което беше поместено в авторки блог. За проекта разработваха материалите автори, покриващи търсената таргет група и познаващи много добре аудиторията на медията. Те използваха подходи, с които да достигнем до тях по най-ефективен начин и да ги запознаем с всички ползи от картата, така че да я използват максимално ефективно. Успяхме да наложим специалната категория на Банка ДСК  - авторки блог, като любимо място на читателите ни. Успяхме да създадем лоялност в тях и очакване на нови съвети, които да са им в помощ при оптимизиране на финансовия им бюджет.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bg-BG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bg-BG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Най-бързо развиващият се сред лидерите в категорията си, материалите в Novini.bg представиха ползите на картата с по-стегнато и обучително съдържание подходящо за аудиторията на сайта. </a:t>
            </a:r>
          </a:p>
          <a:p>
            <a:pPr algn="ctr"/>
            <a:endParaRPr lang="bg-BG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bg-BG" sz="1400" dirty="0" smtClean="0">
                <a:solidFill>
                  <a:srgbClr val="E46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Чрез тази стратегия на кампанията достигнахме до търсената таргет група, използвайки различни подходи към всяка една от тях. Голяма част от потребителите ни успяха да се запознаят и вникнат в ползите от картата, което провокира желанието им да я притежявят, да пътуват и спестяват. </a:t>
            </a:r>
          </a:p>
          <a:p>
            <a:pPr marL="285750" indent="-285750">
              <a:buFontTx/>
              <a:buChar char="-"/>
            </a:pPr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60446" y="-20538"/>
            <a:ext cx="279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  <a:cs typeface="Helvetica"/>
              </a:rPr>
              <a:t>Анализ на кампанията</a:t>
            </a:r>
            <a:endParaRPr lang="bg-BG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2897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52537" y="368300"/>
            <a:ext cx="9396537" cy="4876799"/>
          </a:xfrm>
          <a:prstGeom prst="rect">
            <a:avLst/>
          </a:prstGeom>
          <a:solidFill>
            <a:schemeClr val="bg2">
              <a:lumMod val="1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4599" y="646343"/>
            <a:ext cx="8566497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bg-BG" sz="1400" b="1" dirty="0" smtClean="0">
                <a:solidFill>
                  <a:srgbClr val="E46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За оптимизиране и повишаване на ефикасността при провеждане на подобни кампании ние препоръчваме: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bg-BG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bg-BG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Рекламните формати, промотиращи специални проекти и авторски материали, препоръчваме да бъдат подчинени на концепцията на конкретната кампанията. Целта е да се избегне подвеждане на потребителя, както и загуба на трафик към проекта, с </a:t>
            </a:r>
            <a:r>
              <a:rPr lang="bg-BG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което си гарантираме </a:t>
            </a:r>
            <a:r>
              <a:rPr lang="bg-BG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и качесвени </a:t>
            </a:r>
            <a:r>
              <a:rPr lang="bg-BG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потребителски действия </a:t>
            </a:r>
            <a:r>
              <a:rPr lang="mr-I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bg-BG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 кликове. </a:t>
            </a:r>
            <a:endParaRPr lang="bg-BG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bg-BG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bg-BG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Продуктът е подходящ за различни таргет групи. Това означава, че за да бъде ефективността максимална, препоръчваме посланията и дизайните (криейтива на форматите) да бъдат персонализирани за различните таргет групи, за да постигнем оптимални резултати и да “говорим” на езика на конкретната аудитория.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endParaRPr lang="bg-BG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§"/>
            </a:pPr>
            <a:r>
              <a:rPr lang="bg-BG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За да достигнем до по-голям брой потребители, </a:t>
            </a:r>
            <a:r>
              <a:rPr lang="bg-BG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препоръчваме </a:t>
            </a:r>
            <a:r>
              <a:rPr lang="bg-BG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авторските материали да бъдат спонсорирани при споделянето им в подходящите фейсбук страници </a:t>
            </a:r>
          </a:p>
          <a:p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endParaRPr lang="bg-BG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  <a:p>
            <a:endParaRPr lang="bg-BG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0920" y="-7838"/>
            <a:ext cx="147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latin typeface="Helvetica"/>
                <a:cs typeface="Helvetica"/>
              </a:rPr>
              <a:t>Препоръки</a:t>
            </a:r>
            <a:endParaRPr lang="bg-BG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330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5966" y="1540405"/>
            <a:ext cx="7667740" cy="1888595"/>
          </a:xfrm>
          <a:prstGeom prst="rect">
            <a:avLst/>
          </a:prstGeom>
          <a:solidFill>
            <a:srgbClr val="1E1C1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БЛАГОДАРИМ ВИ ЗА ДОВЕРИЕТО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!</a:t>
            </a:r>
            <a:endParaRPr lang="bg-BG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65200" y="1485900"/>
            <a:ext cx="7658100" cy="127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65200" y="3454400"/>
            <a:ext cx="7658100" cy="127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11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Sales_001\Downloads\rawpixel-552393-unsplas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483518"/>
            <a:ext cx="9160958" cy="51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339502"/>
            <a:ext cx="9144000" cy="5112568"/>
          </a:xfrm>
          <a:prstGeom prst="rect">
            <a:avLst/>
          </a:prstGeom>
          <a:solidFill>
            <a:schemeClr val="tx1"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9" name="Picture 2" descr="C:\Users\Sales_001\Desktop\dsk\dsk-bg-logo_pn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360" y="51470"/>
            <a:ext cx="1152128" cy="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 - 1" descr="D:\Users\ACER\Desktop\woman FB article 1 dsk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07926">
            <a:off x="188020" y="1403162"/>
            <a:ext cx="224101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ACER\Desktop\DSK wizz\woman fb obikoli svera article 1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0730">
            <a:off x="3165257" y="1491630"/>
            <a:ext cx="2522978" cy="255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Users\ACER\Desktop\DSK wizz\FB novini DSK article 1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58731">
            <a:off x="6424454" y="1354865"/>
            <a:ext cx="2425940" cy="268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54055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257468" y="603433"/>
            <a:ext cx="22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страницата 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Woman.bg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52536" y="4803998"/>
            <a:ext cx="5544616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2" name="Rectangle 21"/>
          <p:cNvSpPr/>
          <p:nvPr/>
        </p:nvSpPr>
        <p:spPr>
          <a:xfrm>
            <a:off x="6012160" y="4803998"/>
            <a:ext cx="216024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3" name="Rectangle 22"/>
          <p:cNvSpPr/>
          <p:nvPr/>
        </p:nvSpPr>
        <p:spPr>
          <a:xfrm>
            <a:off x="8892480" y="4803998"/>
            <a:ext cx="251520" cy="339502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" name="TextBox 1"/>
          <p:cNvSpPr txBox="1"/>
          <p:nvPr/>
        </p:nvSpPr>
        <p:spPr>
          <a:xfrm>
            <a:off x="424919" y="4774168"/>
            <a:ext cx="27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Facebook </a:t>
            </a:r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публикации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58072" y="-20538"/>
            <a:ext cx="417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/>
              </a:rPr>
              <a:t>Facebook </a:t>
            </a:r>
            <a:r>
              <a:rPr lang="bg-BG" b="1" dirty="0">
                <a:latin typeface="Helvetica"/>
              </a:rPr>
              <a:t>публикация – статия </a:t>
            </a:r>
            <a:r>
              <a:rPr lang="en-US" b="1" dirty="0">
                <a:latin typeface="Helvetica"/>
              </a:rPr>
              <a:t>N 1</a:t>
            </a:r>
            <a:endParaRPr lang="bg-BG" b="1" dirty="0">
              <a:latin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1134" y="4827450"/>
            <a:ext cx="2127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Total Reach: 73 310 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99217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8" name="Rectangle 27"/>
          <p:cNvSpPr/>
          <p:nvPr/>
        </p:nvSpPr>
        <p:spPr>
          <a:xfrm>
            <a:off x="6572968" y="583535"/>
            <a:ext cx="2011473" cy="501461"/>
          </a:xfrm>
          <a:prstGeom prst="rect">
            <a:avLst/>
          </a:prstGeom>
          <a:solidFill>
            <a:srgbClr val="15E51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7" name="TextBox 6"/>
          <p:cNvSpPr txBox="1"/>
          <p:nvPr/>
        </p:nvSpPr>
        <p:spPr>
          <a:xfrm>
            <a:off x="3382814" y="603433"/>
            <a:ext cx="18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</a:p>
          <a:p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Обиколи света с нас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!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6564" y="603433"/>
            <a:ext cx="218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Facebook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страница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bg-BG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Novini.bg</a:t>
            </a:r>
            <a:endParaRPr lang="bg-BG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2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Presentation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6367</TotalTime>
  <Words>2339</Words>
  <Application>Microsoft Macintosh PowerPoint</Application>
  <PresentationFormat>On-screen Show (16:9)</PresentationFormat>
  <Paragraphs>445</Paragraphs>
  <Slides>88</Slides>
  <Notes>79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Monika</cp:lastModifiedBy>
  <cp:revision>318</cp:revision>
  <dcterms:created xsi:type="dcterms:W3CDTF">2018-10-08T06:20:33Z</dcterms:created>
  <dcterms:modified xsi:type="dcterms:W3CDTF">2019-01-25T14:05:09Z</dcterms:modified>
</cp:coreProperties>
</file>